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545" r:id="rId3"/>
    <p:sldId id="546" r:id="rId4"/>
    <p:sldId id="547" r:id="rId5"/>
    <p:sldId id="548" r:id="rId6"/>
    <p:sldId id="484" r:id="rId7"/>
    <p:sldId id="485" r:id="rId8"/>
    <p:sldId id="486" r:id="rId9"/>
    <p:sldId id="487" r:id="rId10"/>
    <p:sldId id="492" r:id="rId11"/>
    <p:sldId id="529" r:id="rId12"/>
    <p:sldId id="550" r:id="rId13"/>
    <p:sldId id="551" r:id="rId14"/>
    <p:sldId id="549" r:id="rId15"/>
    <p:sldId id="534" r:id="rId16"/>
    <p:sldId id="518" r:id="rId17"/>
    <p:sldId id="532" r:id="rId18"/>
    <p:sldId id="265" r:id="rId19"/>
    <p:sldId id="533" r:id="rId20"/>
    <p:sldId id="552" r:id="rId21"/>
    <p:sldId id="521" r:id="rId22"/>
    <p:sldId id="512" r:id="rId23"/>
    <p:sldId id="489" r:id="rId24"/>
    <p:sldId id="536" r:id="rId25"/>
    <p:sldId id="488" r:id="rId26"/>
    <p:sldId id="491" r:id="rId27"/>
    <p:sldId id="535" r:id="rId28"/>
    <p:sldId id="537" r:id="rId29"/>
    <p:sldId id="538" r:id="rId30"/>
    <p:sldId id="539" r:id="rId31"/>
    <p:sldId id="553" r:id="rId32"/>
    <p:sldId id="541" r:id="rId33"/>
    <p:sldId id="540" r:id="rId34"/>
    <p:sldId id="554" r:id="rId35"/>
    <p:sldId id="555" r:id="rId36"/>
    <p:sldId id="556" r:id="rId37"/>
    <p:sldId id="463" r:id="rId38"/>
  </p:sldIdLst>
  <p:sldSz cx="9144000" cy="6858000" type="screen4x3"/>
  <p:notesSz cx="9874250" cy="6858000"/>
  <p:embeddedFontLst>
    <p:embeddedFont>
      <p:font typeface="ＭＳ Ｐゴシック" panose="020B0600070205080204" pitchFamily="34" charset="-128"/>
      <p:regular r:id="rId41"/>
    </p:embeddedFont>
    <p:embeddedFont>
      <p:font typeface="游ゴシック" panose="020B0400000000000000" pitchFamily="34" charset="-128"/>
      <p:regular r:id="rId42"/>
      <p:bold r:id="rId43"/>
    </p:embeddedFont>
    <p:embeddedFont>
      <p:font typeface="源真ゴシックP Regular" panose="020B0302020203020207" pitchFamily="34" charset="-128"/>
      <p:regular r:id="rId44"/>
    </p:embeddedFont>
    <p:embeddedFont>
      <p:font typeface="Cambria Math" panose="02040503050406030204" pitchFamily="18" charset="0"/>
      <p:regular r:id="rId4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8DAF9"/>
    <a:srgbClr val="073E59"/>
    <a:srgbClr val="518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1063E9-1A4C-6D42-904D-89E366548BD9}" v="1027" dt="2024-09-05T05:39:23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409" autoAdjust="0"/>
  </p:normalViewPr>
  <p:slideViewPr>
    <p:cSldViewPr snapToGrid="0">
      <p:cViewPr varScale="1">
        <p:scale>
          <a:sx n="183" d="100"/>
          <a:sy n="183" d="100"/>
        </p:scale>
        <p:origin x="21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47" d="100"/>
          <a:sy n="147" d="100"/>
        </p:scale>
        <p:origin x="2088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3E175-399F-42DF-967C-B4739F7DFC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842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67B46-D257-4103-9026-DBFA5F6660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93123" y="1"/>
            <a:ext cx="4278842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C9F02-DDCC-4AF2-B473-98B1DF6D64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278842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2C638-9695-4603-9207-E32FBE7FA3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93123" y="6513910"/>
            <a:ext cx="4278842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4A869-A91A-4D59-9966-C48CBB63CE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28158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842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93123" y="1"/>
            <a:ext cx="4278842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394075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7425" y="3300412"/>
            <a:ext cx="78994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278842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93123" y="6513910"/>
            <a:ext cx="4278842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8DBBF-EA85-4F42-8EE5-EA3C140EA64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1080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373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15D61-1F3D-C5EA-CC94-CD5561820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E4800-470F-F8CB-0039-DA7AB81B1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2A5DC-E44D-FC17-A984-B2FDB9F02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D7119-A2BB-7E00-7E9E-2CA4C0E50F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A2331-8AF0-286E-65C4-49EF8A834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763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164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D443C-A3B5-175F-28C8-D6BAB4B80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E77CF-C39F-E51F-E0C0-3667AF787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3A482-BA6F-C515-30FD-C96EDFE1D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0E416-29F9-F59E-1776-854DD935ED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3CC8B-45CE-3CB1-26C8-9B7CB244B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5026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40E2-B8EF-B371-C1DF-37DE83EB1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96F0FE9-5BED-A504-6F01-670EC5335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0940762-F044-DD88-9E93-1FEA5DC88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23EFB4-38A4-85AC-8CC0-39ADBCFDA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39E8-EAAA-4F7B-B2D8-35B91557F4AB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613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EE88A-7C93-7F23-E896-CCA1A5F41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E5E90-2707-A455-2E19-761747CA7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8584D3-5547-AA29-9941-6A7BAA71B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4795-156B-C162-6BCB-170E73C1DC7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07A64-FFC0-7FBB-086F-03BE37BBD0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7529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39E8-EAAA-4F7B-B2D8-35B91557F4AB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89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834FD-893B-5C74-5206-7F8FE60A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FC37ECF-B347-9618-C710-27697FD8C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83F9828-6F21-0FB0-A95D-032B6856B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444950-5599-9F2F-F1CC-38387C4CF1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39E8-EAAA-4F7B-B2D8-35B91557F4A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86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628650" y="3520035"/>
            <a:ext cx="788670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04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7" y="1700214"/>
            <a:ext cx="7921625" cy="453707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7765-9FB4-C24E-AA64-A46FA073FFC7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6">
            <a:extLst>
              <a:ext uri="{FF2B5EF4-FFF2-40B4-BE49-F238E27FC236}">
                <a16:creationId xmlns:a16="http://schemas.microsoft.com/office/drawing/2014/main" id="{A854D36F-51F6-464D-996D-934335A0E29E}"/>
              </a:ext>
            </a:extLst>
          </p:cNvPr>
          <p:cNvCxnSpPr>
            <a:cxnSpLocks/>
          </p:cNvCxnSpPr>
          <p:nvPr userDrawn="1"/>
        </p:nvCxnSpPr>
        <p:spPr>
          <a:xfrm>
            <a:off x="628650" y="1456312"/>
            <a:ext cx="7904144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E82CD16-5AA8-4C65-BBD0-CB0FFB19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01" y="800101"/>
            <a:ext cx="7912611" cy="66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4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00098"/>
            <a:ext cx="1989138" cy="5437189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800099"/>
            <a:ext cx="5818187" cy="54371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14B5-1CFF-0F40-B118-4F191A013BF1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19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1200-02DB-EB40-943E-99FC6E92DD86}" type="datetimeFigureOut">
              <a:rPr lang="en-JP" smtClean="0"/>
              <a:t>2024/09/05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1A93-8D66-304B-9365-CDD2A2B67AD8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6166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28650" y="1456312"/>
            <a:ext cx="788670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5E50700-FEA2-43F6-8DE1-2EB7E22E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00101"/>
            <a:ext cx="7904162" cy="6492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BFBC8BC-2403-4E32-B6EC-8555C738EB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188" y="1700213"/>
            <a:ext cx="7921625" cy="4537075"/>
          </a:xfrm>
        </p:spPr>
        <p:txBody>
          <a:bodyPr/>
          <a:lstStyle>
            <a:lvl1pPr marL="228600" indent="-228600">
              <a:spcBef>
                <a:spcPts val="1800"/>
              </a:spcBef>
              <a:buFont typeface="Wingdings" panose="05000000000000000000" pitchFamily="2" charset="2"/>
              <a:buChar char="n"/>
              <a:defRPr/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p"/>
              <a:defRPr/>
            </a:lvl2pPr>
          </a:lstStyle>
          <a:p>
            <a:pPr lvl="0"/>
            <a:r>
              <a:rPr kumimoji="1" lang="en-US" altLang="ja-JP" dirty="0"/>
              <a:t> Edit Master text styles</a:t>
            </a:r>
          </a:p>
          <a:p>
            <a:pPr lvl="1"/>
            <a:r>
              <a:rPr kumimoji="1" lang="en-US" altLang="ja-JP" dirty="0"/>
              <a:t> 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705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898" y="1709739"/>
            <a:ext cx="6697690" cy="1707303"/>
          </a:xfrm>
        </p:spPr>
        <p:txBody>
          <a:bodyPr anchor="b"/>
          <a:lstStyle>
            <a:lvl1pPr>
              <a:defRPr sz="5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2895" y="3538372"/>
            <a:ext cx="6719917" cy="2536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920FC7EE-24F3-9641-A0DC-85BCB49BE97F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10">
            <a:extLst>
              <a:ext uri="{FF2B5EF4-FFF2-40B4-BE49-F238E27FC236}">
                <a16:creationId xmlns:a16="http://schemas.microsoft.com/office/drawing/2014/main" id="{A4F19557-9A81-4E02-ABCB-21ADCB5B823C}"/>
              </a:ext>
            </a:extLst>
          </p:cNvPr>
          <p:cNvCxnSpPr>
            <a:cxnSpLocks/>
          </p:cNvCxnSpPr>
          <p:nvPr userDrawn="1"/>
        </p:nvCxnSpPr>
        <p:spPr>
          <a:xfrm>
            <a:off x="1812897" y="3417042"/>
            <a:ext cx="6697691" cy="15944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Frame 9">
            <a:extLst>
              <a:ext uri="{FF2B5EF4-FFF2-40B4-BE49-F238E27FC236}">
                <a16:creationId xmlns:a16="http://schemas.microsoft.com/office/drawing/2014/main" id="{15D1981E-0A6F-4200-82CB-2C8DB41968EA}"/>
              </a:ext>
            </a:extLst>
          </p:cNvPr>
          <p:cNvSpPr/>
          <p:nvPr userDrawn="1"/>
        </p:nvSpPr>
        <p:spPr>
          <a:xfrm>
            <a:off x="611188" y="2337683"/>
            <a:ext cx="1082440" cy="1083345"/>
          </a:xfrm>
          <a:prstGeom prst="frame">
            <a:avLst/>
          </a:prstGeom>
          <a:solidFill>
            <a:srgbClr val="073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AD5DF3-F3D3-49BF-AB9C-AA4D86A45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2472857"/>
            <a:ext cx="795337" cy="811682"/>
          </a:xfrm>
        </p:spPr>
        <p:txBody>
          <a:bodyPr anchor="b">
            <a:normAutofit/>
          </a:bodyPr>
          <a:lstStyle>
            <a:lvl1pPr marL="0" indent="0" algn="ctr">
              <a:buNone/>
              <a:defRPr sz="5000"/>
            </a:lvl1pPr>
          </a:lstStyle>
          <a:p>
            <a:pPr lvl="0"/>
            <a:r>
              <a:rPr kumimoji="1" lang="en-US" altLang="ja-JP" dirty="0"/>
              <a:t>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881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700215"/>
            <a:ext cx="3886200" cy="447674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700213"/>
            <a:ext cx="3886200" cy="447674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A058-AA7D-EA4D-A3EE-41E290E3BEE6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6">
            <a:extLst>
              <a:ext uri="{FF2B5EF4-FFF2-40B4-BE49-F238E27FC236}">
                <a16:creationId xmlns:a16="http://schemas.microsoft.com/office/drawing/2014/main" id="{27647B2A-E82E-4E61-BC2B-31211A86A19A}"/>
              </a:ext>
            </a:extLst>
          </p:cNvPr>
          <p:cNvCxnSpPr/>
          <p:nvPr userDrawn="1"/>
        </p:nvCxnSpPr>
        <p:spPr>
          <a:xfrm>
            <a:off x="628650" y="1456312"/>
            <a:ext cx="788670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0DDEC70-04A9-42E8-9315-F7F13AA8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02" y="800101"/>
            <a:ext cx="7895148" cy="66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1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187" y="800100"/>
            <a:ext cx="7921626" cy="649289"/>
          </a:xfrm>
        </p:spPr>
        <p:txBody>
          <a:bodyPr anchor="b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188" y="1714269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187" y="2607019"/>
            <a:ext cx="3868340" cy="36804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22" y="1714269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22" y="2607019"/>
            <a:ext cx="3887391" cy="368049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8151-5906-7E44-88D3-291C55A4B214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628650" y="1449389"/>
            <a:ext cx="788670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06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04356"/>
            <a:ext cx="7921625" cy="649287"/>
          </a:xfrm>
        </p:spPr>
        <p:txBody>
          <a:bodyPr anchor="b"/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8696C-4D0B-114C-A0B7-1B953B0B4F92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0585E94A-2F4D-4E42-BEDC-96646C051399}"/>
              </a:ext>
            </a:extLst>
          </p:cNvPr>
          <p:cNvSpPr/>
          <p:nvPr userDrawn="1"/>
        </p:nvSpPr>
        <p:spPr>
          <a:xfrm>
            <a:off x="373711" y="1640219"/>
            <a:ext cx="8420432" cy="3575833"/>
          </a:xfrm>
          <a:prstGeom prst="frame">
            <a:avLst>
              <a:gd name="adj1" fmla="val 6941"/>
            </a:avLst>
          </a:prstGeom>
          <a:gradFill>
            <a:gsLst>
              <a:gs pos="0">
                <a:srgbClr val="073E59"/>
              </a:gs>
              <a:gs pos="59000">
                <a:schemeClr val="accent3">
                  <a:lumMod val="60000"/>
                  <a:lumOff val="40000"/>
                </a:schemeClr>
              </a:gs>
              <a:gs pos="84000">
                <a:srgbClr val="073E59"/>
              </a:gs>
              <a:gs pos="100000">
                <a:srgbClr val="073E59"/>
              </a:gs>
            </a:gsLst>
            <a:lin ang="3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6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7857-1AB3-C946-8DC8-5B45BA4B7801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259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4EAF-2E9E-8A4C-9CE5-88F99ADBEB7E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51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7" y="800100"/>
            <a:ext cx="2967831" cy="64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00100"/>
            <a:ext cx="4645422" cy="543718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00213"/>
            <a:ext cx="2949178" cy="4537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D957-13F2-4E42-BD61-9CBF8550525D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6">
            <a:extLst>
              <a:ext uri="{FF2B5EF4-FFF2-40B4-BE49-F238E27FC236}">
                <a16:creationId xmlns:a16="http://schemas.microsoft.com/office/drawing/2014/main" id="{26ECF22C-A476-497B-9604-C2592E47CDDE}"/>
              </a:ext>
            </a:extLst>
          </p:cNvPr>
          <p:cNvCxnSpPr>
            <a:cxnSpLocks/>
          </p:cNvCxnSpPr>
          <p:nvPr userDrawn="1"/>
        </p:nvCxnSpPr>
        <p:spPr>
          <a:xfrm>
            <a:off x="611188" y="1449388"/>
            <a:ext cx="2967830" cy="1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8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22"/>
          <a:stretch/>
        </p:blipFill>
        <p:spPr>
          <a:xfrm>
            <a:off x="0" y="1525"/>
            <a:ext cx="9144000" cy="924339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0202" y="800101"/>
            <a:ext cx="7895148" cy="66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24440"/>
            <a:ext cx="7886700" cy="449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  <a:endParaRPr lang="pt-BR" altLang="ja-JP" dirty="0"/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C631E-BCB2-084D-ADFB-7EDCA4130BE2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468F9-70EC-4782-8189-ECBB0FC56BB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DD562730-C45D-43ED-85AB-B9BEA0E50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229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073E59"/>
        </a:buClr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73E59"/>
        </a:buClr>
        <a:buFont typeface="Wingdings" panose="05000000000000000000" pitchFamily="2" charset="2"/>
        <a:buChar char="p"/>
        <a:defRPr kumimoji="1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73E59"/>
        </a:buClr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073E59"/>
        </a:buClr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073E59"/>
        </a:buClr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68">
          <p15:clr>
            <a:srgbClr val="F26B43"/>
          </p15:clr>
        </p15:guide>
        <p15:guide id="4" pos="5692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997">
          <p15:clr>
            <a:srgbClr val="F26B43"/>
          </p15:clr>
        </p15:guide>
        <p15:guide id="7" orient="horz" pos="1071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pos="385">
          <p15:clr>
            <a:srgbClr val="F26B43"/>
          </p15:clr>
        </p15:guide>
        <p15:guide id="10" pos="5375">
          <p15:clr>
            <a:srgbClr val="F26B43"/>
          </p15:clr>
        </p15:guide>
        <p15:guide id="11" orient="horz" pos="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2FCD-02CB-DD58-891A-A9D8D18FB8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4500" dirty="0">
                <a:latin typeface="+mj-lt"/>
              </a:rPr>
              <a:t>Flag Representation Hypothesis</a:t>
            </a:r>
            <a:endParaRPr lang="en-JP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24B33-7CBC-7884-8695-E5A0C57D6F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JP" sz="1800" dirty="0"/>
              <a:t>Pedro Valois, Lincon Souza, Erica Shimomoto, Kazuhiro Fukui</a:t>
            </a:r>
          </a:p>
        </p:txBody>
      </p:sp>
    </p:spTree>
    <p:extLst>
      <p:ext uri="{BB962C8B-B14F-4D97-AF65-F5344CB8AC3E}">
        <p14:creationId xmlns:p14="http://schemas.microsoft.com/office/powerpoint/2010/main" val="3018888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AC41-5F35-625B-9656-E37AB3188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126FE-2AB2-BA14-A5B3-128C5B7D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AC0ED-8784-B539-7F4D-E6640FA89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4B8D8-9D90-B796-08C4-B2D34EBF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16B941-482A-CC9B-8519-3CA50E4C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Tokenization?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81D9AB-C78D-93D7-5C6A-4B52E895F2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 dirty="0"/>
              <a:t> How computers process text?</a:t>
            </a:r>
          </a:p>
        </p:txBody>
      </p:sp>
      <p:pic>
        <p:nvPicPr>
          <p:cNvPr id="4098" name="Picture 2" descr="encoding - What is the difference between UTF-8 and Unicode? - Stack  Overflow">
            <a:extLst>
              <a:ext uri="{FF2B5EF4-FFF2-40B4-BE49-F238E27FC236}">
                <a16:creationId xmlns:a16="http://schemas.microsoft.com/office/drawing/2014/main" id="{DEF2DB82-ED88-1D39-EC35-B7D57BA91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72"/>
          <a:stretch/>
        </p:blipFill>
        <p:spPr bwMode="auto">
          <a:xfrm>
            <a:off x="992981" y="2209800"/>
            <a:ext cx="7175500" cy="16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4F58C7-B523-4468-310E-7E121D175233}"/>
              </a:ext>
            </a:extLst>
          </p:cNvPr>
          <p:cNvSpPr txBox="1"/>
          <p:nvPr/>
        </p:nvSpPr>
        <p:spPr>
          <a:xfrm>
            <a:off x="2186151" y="5283716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/>
              <a:t>Vocabulary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DFDD36-6906-5BFF-67C5-489DA674E3F8}"/>
              </a:ext>
            </a:extLst>
          </p:cNvPr>
          <p:cNvCxnSpPr>
            <a:stCxn id="7" idx="0"/>
          </p:cNvCxnSpPr>
          <p:nvPr/>
        </p:nvCxnSpPr>
        <p:spPr>
          <a:xfrm flipV="1">
            <a:off x="2906060" y="4852949"/>
            <a:ext cx="0" cy="4307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encoding - What is the difference between UTF-8 and Unicode? - Stack  Overflow">
            <a:extLst>
              <a:ext uri="{FF2B5EF4-FFF2-40B4-BE49-F238E27FC236}">
                <a16:creationId xmlns:a16="http://schemas.microsoft.com/office/drawing/2014/main" id="{B1BA2FD9-6EC6-ED70-C4E9-30444D8C9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69349" r="122" b="-24177"/>
          <a:stretch/>
        </p:blipFill>
        <p:spPr bwMode="auto">
          <a:xfrm>
            <a:off x="984250" y="3880965"/>
            <a:ext cx="7175500" cy="16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16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2842AE0-036F-9B66-084C-995F26D5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2E6D4-7CA9-E74A-8D73-9A3838D465DF}" type="datetime1">
              <a:rPr kumimoji="1" lang="en-US" altLang="ja-JP" smtClean="0"/>
              <a:t>9/5/24</a:t>
            </a:fld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4E1416-AD75-8E02-125D-76E9E502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2D3CA0C-253C-47AD-C723-F00054F9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Tokenization?</a:t>
            </a:r>
            <a:endParaRPr kumimoji="1" lang="ja-JP" altLang="en-US" dirty="0"/>
          </a:p>
        </p:txBody>
      </p:sp>
      <p:pic>
        <p:nvPicPr>
          <p:cNvPr id="1026" name="Picture 2" descr="nlp - How are the embedding and context matrices created and updated in  word embedding? - Data Science Stack Exchange">
            <a:extLst>
              <a:ext uri="{FF2B5EF4-FFF2-40B4-BE49-F238E27FC236}">
                <a16:creationId xmlns:a16="http://schemas.microsoft.com/office/drawing/2014/main" id="{9FB520C6-51CC-C29F-DFCE-79D7949AE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8"/>
          <a:stretch/>
        </p:blipFill>
        <p:spPr bwMode="auto">
          <a:xfrm>
            <a:off x="935182" y="1493599"/>
            <a:ext cx="7273635" cy="426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632165-6E2A-86F1-A083-9E8AC8CC5847}"/>
              </a:ext>
            </a:extLst>
          </p:cNvPr>
          <p:cNvSpPr txBox="1"/>
          <p:nvPr/>
        </p:nvSpPr>
        <p:spPr>
          <a:xfrm>
            <a:off x="5091546" y="4447309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U</a:t>
            </a:r>
            <a:r>
              <a:rPr lang="en-JP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nembedding matrix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4814ABA-3D89-322E-387D-D1596D01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LLM Interpretability</a:t>
            </a:r>
            <a:endParaRPr lang="ja-JP" alt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32798D7-76A7-7476-11F0-8D8540D5E3A4}"/>
              </a:ext>
            </a:extLst>
          </p:cNvPr>
          <p:cNvSpPr/>
          <p:nvPr/>
        </p:nvSpPr>
        <p:spPr>
          <a:xfrm>
            <a:off x="2207172" y="3111062"/>
            <a:ext cx="1566042" cy="62011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66F09-08B8-E899-6028-A664EFECC404}"/>
              </a:ext>
            </a:extLst>
          </p:cNvPr>
          <p:cNvSpPr txBox="1"/>
          <p:nvPr/>
        </p:nvSpPr>
        <p:spPr>
          <a:xfrm rot="20832835">
            <a:off x="2439845" y="1975591"/>
            <a:ext cx="426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Each token becomes a unique 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C9AB4-A85B-254D-A51F-E9354282A4B2}"/>
              </a:ext>
            </a:extLst>
          </p:cNvPr>
          <p:cNvSpPr txBox="1"/>
          <p:nvPr/>
        </p:nvSpPr>
        <p:spPr>
          <a:xfrm>
            <a:off x="1157027" y="2237039"/>
            <a:ext cx="324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EFDEE-6755-ECF0-A07B-8F13C8B2A9C1}"/>
              </a:ext>
            </a:extLst>
          </p:cNvPr>
          <p:cNvSpPr txBox="1"/>
          <p:nvPr/>
        </p:nvSpPr>
        <p:spPr>
          <a:xfrm>
            <a:off x="1143067" y="2656198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7DCD8-B14B-7D29-422A-23B50214EB4F}"/>
              </a:ext>
            </a:extLst>
          </p:cNvPr>
          <p:cNvSpPr txBox="1"/>
          <p:nvPr/>
        </p:nvSpPr>
        <p:spPr>
          <a:xfrm>
            <a:off x="1198597" y="3982363"/>
            <a:ext cx="2487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BF044-E83C-C651-9C7A-37B71237F68A}"/>
              </a:ext>
            </a:extLst>
          </p:cNvPr>
          <p:cNvSpPr txBox="1"/>
          <p:nvPr/>
        </p:nvSpPr>
        <p:spPr>
          <a:xfrm>
            <a:off x="1191202" y="4995069"/>
            <a:ext cx="2487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JP" dirty="0"/>
              <a:t>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E5FAA-8947-AEA1-9EA5-A1E722CC209A}"/>
              </a:ext>
            </a:extLst>
          </p:cNvPr>
          <p:cNvSpPr txBox="1"/>
          <p:nvPr/>
        </p:nvSpPr>
        <p:spPr>
          <a:xfrm>
            <a:off x="7884689" y="2237039"/>
            <a:ext cx="3241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64176-7972-B858-2429-F0071CFB758F}"/>
              </a:ext>
            </a:extLst>
          </p:cNvPr>
          <p:cNvSpPr txBox="1"/>
          <p:nvPr/>
        </p:nvSpPr>
        <p:spPr>
          <a:xfrm>
            <a:off x="7884689" y="2720552"/>
            <a:ext cx="3369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0BC21-BFF0-5BEC-EFE2-DEE30ACFB91D}"/>
              </a:ext>
            </a:extLst>
          </p:cNvPr>
          <p:cNvSpPr txBox="1"/>
          <p:nvPr/>
        </p:nvSpPr>
        <p:spPr>
          <a:xfrm>
            <a:off x="7884689" y="3991717"/>
            <a:ext cx="2487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C722CA-A0AA-F794-154E-767A67028B4B}"/>
              </a:ext>
            </a:extLst>
          </p:cNvPr>
          <p:cNvSpPr txBox="1"/>
          <p:nvPr/>
        </p:nvSpPr>
        <p:spPr>
          <a:xfrm>
            <a:off x="7922360" y="5078216"/>
            <a:ext cx="2487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JP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35073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F8CCA-5E89-0A6D-9458-A963046A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4DC1B0-0E1B-4135-68F7-C8AD4D03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F8CC9-6BB1-8FE5-551D-E2E9DDE8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A57AFC-8842-C708-A8C5-A713EFE8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What is Tokenization?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8728FEB-9A3A-57E8-BFDB-2E9D5A967CE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JP" dirty="0"/>
                  <a:t> character </a:t>
                </a:r>
                <a14:m>
                  <m:oMath xmlns:m="http://schemas.openxmlformats.org/officeDocument/2006/math">
                    <m:r>
                      <a:rPr lang="en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JP" dirty="0"/>
                  <a:t> token </a:t>
                </a:r>
                <a14:m>
                  <m:oMath xmlns:m="http://schemas.openxmlformats.org/officeDocument/2006/math">
                    <m:r>
                      <a:rPr lang="en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JP" dirty="0"/>
                  <a:t> vector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8728FEB-9A3A-57E8-BFDB-2E9D5A967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308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subtokenization">
            <a:extLst>
              <a:ext uri="{FF2B5EF4-FFF2-40B4-BE49-F238E27FC236}">
                <a16:creationId xmlns:a16="http://schemas.microsoft.com/office/drawing/2014/main" id="{FD1DCD51-536E-EE60-57A1-EB951E577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21"/>
          <a:stretch/>
        </p:blipFill>
        <p:spPr bwMode="auto">
          <a:xfrm>
            <a:off x="2026747" y="2253793"/>
            <a:ext cx="5433406" cy="38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6340B5-42C1-3040-DEC5-40306A113FDC}"/>
              </a:ext>
            </a:extLst>
          </p:cNvPr>
          <p:cNvSpPr/>
          <p:nvPr/>
        </p:nvSpPr>
        <p:spPr>
          <a:xfrm>
            <a:off x="6026727" y="1895302"/>
            <a:ext cx="2061557" cy="1330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2C25F-CA00-AD2A-A51A-C95915523563}"/>
              </a:ext>
            </a:extLst>
          </p:cNvPr>
          <p:cNvSpPr txBox="1"/>
          <p:nvPr/>
        </p:nvSpPr>
        <p:spPr>
          <a:xfrm rot="20832835">
            <a:off x="6137913" y="2554738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Not enough dimensions!</a:t>
            </a:r>
          </a:p>
        </p:txBody>
      </p:sp>
    </p:spTree>
    <p:extLst>
      <p:ext uri="{BB962C8B-B14F-4D97-AF65-F5344CB8AC3E}">
        <p14:creationId xmlns:p14="http://schemas.microsoft.com/office/powerpoint/2010/main" val="229808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DC001-9F97-0712-4CEE-2F262037C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64FDE-314F-7552-B9C1-EB793A8F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EBC8A-A590-0AC5-9479-8D532E84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AC0906-E427-6F02-C296-CEC9E3340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What is Tokenization?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9339CF5-CDBE-2134-5EFC-765763B1B04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JP" dirty="0"/>
                  <a:t> word </a:t>
                </a:r>
                <a14:m>
                  <m:oMath xmlns:m="http://schemas.openxmlformats.org/officeDocument/2006/math">
                    <m:r>
                      <a:rPr lang="en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JP" dirty="0"/>
                  <a:t> token </a:t>
                </a:r>
                <a14:m>
                  <m:oMath xmlns:m="http://schemas.openxmlformats.org/officeDocument/2006/math">
                    <m:r>
                      <a:rPr lang="en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JP" dirty="0"/>
                  <a:t> vector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19339CF5-CDBE-2134-5EFC-765763B1B0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42" t="-2228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subtokenization">
            <a:extLst>
              <a:ext uri="{FF2B5EF4-FFF2-40B4-BE49-F238E27FC236}">
                <a16:creationId xmlns:a16="http://schemas.microsoft.com/office/drawing/2014/main" id="{21D6A465-FD43-795C-DB36-E8E5D8571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93" t="-92" r="-828" b="92"/>
          <a:stretch/>
        </p:blipFill>
        <p:spPr bwMode="auto">
          <a:xfrm>
            <a:off x="2686050" y="2201444"/>
            <a:ext cx="3350030" cy="38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DAAEE9-950B-E626-0C35-587E50E11469}"/>
              </a:ext>
            </a:extLst>
          </p:cNvPr>
          <p:cNvSpPr/>
          <p:nvPr/>
        </p:nvSpPr>
        <p:spPr>
          <a:xfrm>
            <a:off x="2207544" y="3264428"/>
            <a:ext cx="1172094" cy="273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D8156-CF0C-0543-5CE3-1E9F9E9646AC}"/>
              </a:ext>
            </a:extLst>
          </p:cNvPr>
          <p:cNvSpPr txBox="1"/>
          <p:nvPr/>
        </p:nvSpPr>
        <p:spPr>
          <a:xfrm rot="20832835">
            <a:off x="6210498" y="2694342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Not enough memory!</a:t>
            </a:r>
          </a:p>
        </p:txBody>
      </p:sp>
    </p:spTree>
    <p:extLst>
      <p:ext uri="{BB962C8B-B14F-4D97-AF65-F5344CB8AC3E}">
        <p14:creationId xmlns:p14="http://schemas.microsoft.com/office/powerpoint/2010/main" val="186188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F08CC-AC33-8839-26F4-ED7F738A6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C4E80D-2EB7-DF28-A5E1-D6FF2318C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0617F-F4E9-95E0-0E1B-2CFA88711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18C58-ADA5-7836-F119-0CF2E0A8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FE4605-ED5E-D751-AC2E-2E9B0947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What is Tokenization?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F0B360-46ED-8D1C-F0EF-5C2B56F560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We need to increase the Vocabulary</a:t>
            </a:r>
          </a:p>
          <a:p>
            <a:r>
              <a:rPr lang="en-JP"/>
              <a:t> But pay attention to the memory!</a:t>
            </a:r>
          </a:p>
        </p:txBody>
      </p:sp>
      <p:pic>
        <p:nvPicPr>
          <p:cNvPr id="8194" name="Picture 2" descr="subtokenization">
            <a:extLst>
              <a:ext uri="{FF2B5EF4-FFF2-40B4-BE49-F238E27FC236}">
                <a16:creationId xmlns:a16="http://schemas.microsoft.com/office/drawing/2014/main" id="{4C85DC4C-BB0F-7051-DB53-AB1DA37E4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" y="3139748"/>
            <a:ext cx="9038897" cy="300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BFE1A-BCD1-AF4B-DFFA-12B9E0AF699C}"/>
              </a:ext>
            </a:extLst>
          </p:cNvPr>
          <p:cNvSpPr txBox="1"/>
          <p:nvPr/>
        </p:nvSpPr>
        <p:spPr>
          <a:xfrm>
            <a:off x="357351" y="2895551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solidFill>
                  <a:srgbClr val="FF0000"/>
                </a:solidFill>
              </a:rPr>
              <a:t>Not enough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61841-F0F1-B436-0128-135106467212}"/>
              </a:ext>
            </a:extLst>
          </p:cNvPr>
          <p:cNvSpPr txBox="1"/>
          <p:nvPr/>
        </p:nvSpPr>
        <p:spPr>
          <a:xfrm>
            <a:off x="6557325" y="2955082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solidFill>
                  <a:srgbClr val="FF0000"/>
                </a:solidFill>
              </a:rPr>
              <a:t>Too much information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EE844A-8909-1294-12B6-87C7DDFF2BDE}"/>
              </a:ext>
            </a:extLst>
          </p:cNvPr>
          <p:cNvSpPr/>
          <p:nvPr/>
        </p:nvSpPr>
        <p:spPr>
          <a:xfrm>
            <a:off x="4318622" y="3575240"/>
            <a:ext cx="2880964" cy="28467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D4781-9EFB-E7B1-943F-E519B8046298}"/>
              </a:ext>
            </a:extLst>
          </p:cNvPr>
          <p:cNvSpPr txBox="1"/>
          <p:nvPr/>
        </p:nvSpPr>
        <p:spPr>
          <a:xfrm>
            <a:off x="4229477" y="6144955"/>
            <a:ext cx="341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W</a:t>
            </a:r>
            <a:r>
              <a:rPr lang="en-JP" b="1"/>
              <a:t>ords are broken into pieces</a:t>
            </a:r>
          </a:p>
        </p:txBody>
      </p:sp>
    </p:spTree>
    <p:extLst>
      <p:ext uri="{BB962C8B-B14F-4D97-AF65-F5344CB8AC3E}">
        <p14:creationId xmlns:p14="http://schemas.microsoft.com/office/powerpoint/2010/main" val="320525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249A7C-2129-DB4D-4ED5-CF34E05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2B0E6-9A04-3D6D-2832-1D420F652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A98E5-C757-7787-3B04-08400A18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C797E0-16E8-42B7-6C5F-6931AE9A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Tokenization?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D9B29-3098-FBC8-AB7C-291A4064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/>
        </p:blipFill>
        <p:spPr>
          <a:xfrm>
            <a:off x="685800" y="1568462"/>
            <a:ext cx="3886200" cy="4668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14BE23-27D7-BC4E-82C5-C64A5D0CDE0F}"/>
              </a:ext>
            </a:extLst>
          </p:cNvPr>
          <p:cNvSpPr/>
          <p:nvPr/>
        </p:nvSpPr>
        <p:spPr>
          <a:xfrm>
            <a:off x="502571" y="2945624"/>
            <a:ext cx="4069429" cy="23941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4D367-E441-E94E-CF82-28D7118175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96" t="7754" r="323"/>
          <a:stretch/>
        </p:blipFill>
        <p:spPr>
          <a:xfrm>
            <a:off x="4602101" y="2056027"/>
            <a:ext cx="3711698" cy="4173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57A42B-D04A-7CF3-D460-46A24777D588}"/>
              </a:ext>
            </a:extLst>
          </p:cNvPr>
          <p:cNvSpPr txBox="1"/>
          <p:nvPr/>
        </p:nvSpPr>
        <p:spPr>
          <a:xfrm>
            <a:off x="1657350" y="429977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0070C0"/>
                </a:solidFill>
              </a:rPr>
              <a:t>Cam</a:t>
            </a:r>
            <a:r>
              <a:rPr lang="en-JP" b="1" dirty="0">
                <a:solidFill>
                  <a:schemeClr val="accent4">
                    <a:lumMod val="75000"/>
                  </a:schemeClr>
                </a:solidFill>
              </a:rPr>
              <a:t>ember</a:t>
            </a:r>
            <a:r>
              <a:rPr lang="en-JP" b="1" dirty="0">
                <a:solidFill>
                  <a:srgbClr val="FF0000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70239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43541-FD88-7411-57B5-6F503E56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9C55-AC51-1A4F-9581-C56B3C84BC1A}" type="datetime1">
              <a:rPr kumimoji="1" lang="en-US" altLang="ja-JP" smtClean="0"/>
              <a:t>9/5/24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10907-9BC8-7FEF-073E-55920EA7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LLM Interpretability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9D3CD-6F8D-7BAA-BC2F-C8DDFFC3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AB07B-6A5B-0912-CE7B-29065429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3600" dirty="0"/>
              <a:t>Embedding\Unembedding Matrices</a:t>
            </a:r>
            <a:endParaRPr lang="en-JP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67A239-B500-8A1C-43A9-7FA9282D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1274"/>
            <a:ext cx="9144000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03C59-18C0-7A0C-025F-4A7AB039D2A1}"/>
              </a:ext>
            </a:extLst>
          </p:cNvPr>
          <p:cNvSpPr txBox="1"/>
          <p:nvPr/>
        </p:nvSpPr>
        <p:spPr>
          <a:xfrm>
            <a:off x="3407648" y="1871975"/>
            <a:ext cx="15384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JP"/>
              <a:t>All Tokens</a:t>
            </a:r>
          </a:p>
        </p:txBody>
      </p:sp>
    </p:spTree>
    <p:extLst>
      <p:ext uri="{BB962C8B-B14F-4D97-AF65-F5344CB8AC3E}">
        <p14:creationId xmlns:p14="http://schemas.microsoft.com/office/powerpoint/2010/main" val="150326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61834-96FF-1718-250B-CF808FD1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52814EC-F457-84AB-8473-4CB1D4E2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2E6D4-7CA9-E74A-8D73-9A3838D465DF}" type="datetime1">
              <a:rPr kumimoji="1" lang="en-US" altLang="ja-JP" smtClean="0"/>
              <a:t>9/5/24</a:t>
            </a:fld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E8D772-61BA-F723-2DB5-19805039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54E9E19E-D125-4572-695C-34925B43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Tokenization?</a:t>
            </a:r>
            <a:endParaRPr kumimoji="1" lang="ja-JP" altLang="en-US" dirty="0"/>
          </a:p>
        </p:txBody>
      </p:sp>
      <p:pic>
        <p:nvPicPr>
          <p:cNvPr id="1026" name="Picture 2" descr="nlp - How are the embedding and context matrices created and updated in  word embedding? - Data Science Stack Exchange">
            <a:extLst>
              <a:ext uri="{FF2B5EF4-FFF2-40B4-BE49-F238E27FC236}">
                <a16:creationId xmlns:a16="http://schemas.microsoft.com/office/drawing/2014/main" id="{194EB821-4E99-F8C4-DBFE-DBB7C2CB1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8"/>
          <a:stretch/>
        </p:blipFill>
        <p:spPr bwMode="auto">
          <a:xfrm>
            <a:off x="935182" y="1493599"/>
            <a:ext cx="7273635" cy="426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EE423C-7706-5CB4-6479-300C8D81CA41}"/>
              </a:ext>
            </a:extLst>
          </p:cNvPr>
          <p:cNvSpPr txBox="1"/>
          <p:nvPr/>
        </p:nvSpPr>
        <p:spPr>
          <a:xfrm>
            <a:off x="5091546" y="4447309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U</a:t>
            </a:r>
            <a:r>
              <a:rPr lang="en-JP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nembedding matrix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89901B3-646C-3196-2329-F2120BC7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LLM Interpretability</a:t>
            </a:r>
            <a:endParaRPr lang="ja-JP" alt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D8BDB4-2DA6-77D6-F9B1-B1E596047ABE}"/>
              </a:ext>
            </a:extLst>
          </p:cNvPr>
          <p:cNvSpPr/>
          <p:nvPr/>
        </p:nvSpPr>
        <p:spPr>
          <a:xfrm>
            <a:off x="6348248" y="3184635"/>
            <a:ext cx="512623" cy="130391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433EE-D787-362E-460B-BD7054FAD4D9}"/>
              </a:ext>
            </a:extLst>
          </p:cNvPr>
          <p:cNvSpPr txBox="1"/>
          <p:nvPr/>
        </p:nvSpPr>
        <p:spPr>
          <a:xfrm rot="20710503">
            <a:off x="4564657" y="4954441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Output is decoded into tokens</a:t>
            </a:r>
          </a:p>
        </p:txBody>
      </p:sp>
    </p:spTree>
    <p:extLst>
      <p:ext uri="{BB962C8B-B14F-4D97-AF65-F5344CB8AC3E}">
        <p14:creationId xmlns:p14="http://schemas.microsoft.com/office/powerpoint/2010/main" val="219766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2842AE0-036F-9B66-084C-995F26D5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1ED3-EA7A-A74C-9D3C-E13AE9427CCD}" type="datetime1">
              <a:rPr kumimoji="1" lang="en-US" altLang="ja-JP" smtClean="0"/>
              <a:t>9/5/24</a:t>
            </a:fld>
            <a:endParaRPr kumimoji="1" lang="ja-JP" altLang="en-US" dirty="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3FAAD30-F111-391D-2157-4C18DDF4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LLM Interpretability</a:t>
            </a:r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4E1416-AD75-8E02-125D-76E9E502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D2D3CA0C-253C-47AD-C723-F00054F9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Next token prediction</a:t>
            </a:r>
            <a:endParaRPr kumimoji="1" lang="ja-JP" altLang="en-US" dirty="0"/>
          </a:p>
        </p:txBody>
      </p:sp>
      <p:pic>
        <p:nvPicPr>
          <p:cNvPr id="7" name="gif_1_1080p">
            <a:hlinkClick r:id="" action="ppaction://media"/>
            <a:extLst>
              <a:ext uri="{FF2B5EF4-FFF2-40B4-BE49-F238E27FC236}">
                <a16:creationId xmlns:a16="http://schemas.microsoft.com/office/drawing/2014/main" id="{FB485E9E-E5B5-C1BD-5674-6A0059FC7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105" y="2673223"/>
            <a:ext cx="8721789" cy="3316097"/>
          </a:xfrm>
          <a:prstGeom prst="rect">
            <a:avLst/>
          </a:prstGeom>
        </p:spPr>
      </p:pic>
      <p:sp>
        <p:nvSpPr>
          <p:cNvPr id="10" name="テキスト プレースホルダー 5">
            <a:extLst>
              <a:ext uri="{FF2B5EF4-FFF2-40B4-BE49-F238E27FC236}">
                <a16:creationId xmlns:a16="http://schemas.microsoft.com/office/drawing/2014/main" id="{D7EDEC52-1EB2-5553-A72C-6B03C50D9D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188" y="1700213"/>
            <a:ext cx="7921625" cy="4537075"/>
          </a:xfrm>
        </p:spPr>
        <p:txBody>
          <a:bodyPr/>
          <a:lstStyle/>
          <a:p>
            <a:r>
              <a:rPr kumimoji="1" lang="en-US" altLang="ja-JP" dirty="0"/>
              <a:t> The model predicts the probability for each possible token.</a:t>
            </a:r>
            <a:endParaRPr lang="en-JP" dirty="0"/>
          </a:p>
        </p:txBody>
      </p:sp>
      <p:pic>
        <p:nvPicPr>
          <p:cNvPr id="6" name="gif_1_1080p">
            <a:hlinkClick r:id="" action="ppaction://media"/>
            <a:extLst>
              <a:ext uri="{FF2B5EF4-FFF2-40B4-BE49-F238E27FC236}">
                <a16:creationId xmlns:a16="http://schemas.microsoft.com/office/drawing/2014/main" id="{2EBA0CC1-7F0E-D970-23D2-4C7E2AA852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505" y="2825623"/>
            <a:ext cx="8721789" cy="33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3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4C01-0D66-8844-3EF0-AA2A4958C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7DEC46B-2C8F-12F8-3D31-0815580D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2E6D4-7CA9-E74A-8D73-9A3838D465DF}" type="datetime1">
              <a:rPr kumimoji="1" lang="en-US" altLang="ja-JP" smtClean="0"/>
              <a:t>9/5/24</a:t>
            </a:fld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C90D0E-03AA-2627-8935-0698B444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7DDF9D5A-A03E-0C3A-FCB1-4BFB9B16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Tokenization?</a:t>
            </a:r>
            <a:endParaRPr kumimoji="1" lang="ja-JP" altLang="en-US" dirty="0"/>
          </a:p>
        </p:txBody>
      </p:sp>
      <p:pic>
        <p:nvPicPr>
          <p:cNvPr id="1026" name="Picture 2" descr="nlp - How are the embedding and context matrices created and updated in  word embedding? - Data Science Stack Exchange">
            <a:extLst>
              <a:ext uri="{FF2B5EF4-FFF2-40B4-BE49-F238E27FC236}">
                <a16:creationId xmlns:a16="http://schemas.microsoft.com/office/drawing/2014/main" id="{714E8494-54C9-C272-D582-0A7BAF45E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8"/>
          <a:stretch/>
        </p:blipFill>
        <p:spPr bwMode="auto">
          <a:xfrm>
            <a:off x="935182" y="1493599"/>
            <a:ext cx="7273635" cy="426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F0A89E-815A-655A-EDE8-9D250FD37EF7}"/>
              </a:ext>
            </a:extLst>
          </p:cNvPr>
          <p:cNvSpPr txBox="1"/>
          <p:nvPr/>
        </p:nvSpPr>
        <p:spPr>
          <a:xfrm>
            <a:off x="5091546" y="4447309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U</a:t>
            </a:r>
            <a:r>
              <a:rPr lang="en-JP" sz="1200" b="1" dirty="0">
                <a:solidFill>
                  <a:srgbClr val="FF0000"/>
                </a:solidFill>
                <a:highlight>
                  <a:srgbClr val="FFFFFF"/>
                </a:highlight>
              </a:rPr>
              <a:t>nembedding matrix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F603A1D-6161-3A64-1360-F737316E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LLM Interpretability</a:t>
            </a:r>
            <a:endParaRPr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864C37-D767-B571-09B0-E3B67C4A153D}"/>
              </a:ext>
            </a:extLst>
          </p:cNvPr>
          <p:cNvSpPr/>
          <p:nvPr/>
        </p:nvSpPr>
        <p:spPr>
          <a:xfrm>
            <a:off x="4013588" y="2219689"/>
            <a:ext cx="3287652" cy="32351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1B7943-08A9-B7E3-B375-644D45B0A2A0}"/>
                  </a:ext>
                </a:extLst>
              </p:cNvPr>
              <p:cNvSpPr txBox="1"/>
              <p:nvPr/>
            </p:nvSpPr>
            <p:spPr>
              <a:xfrm>
                <a:off x="4311639" y="5496758"/>
                <a:ext cx="2989601" cy="523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JP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1B7943-08A9-B7E3-B375-644D45B0A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639" y="5496758"/>
                <a:ext cx="2989601" cy="523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27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6B5308-6126-A4CE-5518-7C6C57D1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44896-61F1-707C-3C53-957AFCF0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753B3-6C28-74BC-49F0-E7AE8784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762929-66FD-4742-985F-BB563473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Interpretability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463271-D4F5-91AA-421D-93FFDB4E6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Fostering Trust</a:t>
            </a:r>
          </a:p>
        </p:txBody>
      </p:sp>
      <p:pic>
        <p:nvPicPr>
          <p:cNvPr id="1026" name="Picture 2" descr="6 – Interpretability – Machine Learning Blog | ML@CMU | Carnegie Mellon  University">
            <a:extLst>
              <a:ext uri="{FF2B5EF4-FFF2-40B4-BE49-F238E27FC236}">
                <a16:creationId xmlns:a16="http://schemas.microsoft.com/office/drawing/2014/main" id="{65783DC4-CCFD-8164-F2C1-E2F8D989D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131" y="2089150"/>
            <a:ext cx="62992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424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C43541-FD88-7411-57B5-6F503E56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79C55-AC51-1A4F-9581-C56B3C84BC1A}" type="datetime1">
              <a:rPr kumimoji="1" lang="en-US" altLang="ja-JP" smtClean="0"/>
              <a:t>9/5/24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10907-9BC8-7FEF-073E-55920EA7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LLM Interpretability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9D3CD-6F8D-7BAA-BC2F-C8DDFFC3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E1AB07B-6A5B-0912-CE7B-29065429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3600"/>
              <a:t>What these vectors represent?</a:t>
            </a:r>
            <a:endParaRPr lang="en-JP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67A239-B500-8A1C-43A9-7FA9282D8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1274"/>
            <a:ext cx="9144000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03C59-18C0-7A0C-025F-4A7AB039D2A1}"/>
              </a:ext>
            </a:extLst>
          </p:cNvPr>
          <p:cNvSpPr txBox="1"/>
          <p:nvPr/>
        </p:nvSpPr>
        <p:spPr>
          <a:xfrm>
            <a:off x="3407648" y="1871975"/>
            <a:ext cx="15384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JP"/>
              <a:t>All Tokens</a:t>
            </a:r>
          </a:p>
        </p:txBody>
      </p:sp>
    </p:spTree>
    <p:extLst>
      <p:ext uri="{BB962C8B-B14F-4D97-AF65-F5344CB8AC3E}">
        <p14:creationId xmlns:p14="http://schemas.microsoft.com/office/powerpoint/2010/main" val="3286062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5A625-CD01-E31F-0FB0-0249ED00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8E8EF-A7C9-984F-8849-62561812C263}" type="datetime1">
              <a:rPr kumimoji="1" lang="en-US" altLang="ja-JP" smtClean="0"/>
              <a:t>9/5/24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E325C-E3A5-2E20-FCAE-B86F75A4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LLM Interpretability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19CE9-14E3-C1C6-733D-DDB42976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BD3D0A-A5AA-5186-5333-AC20C9FB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3600"/>
              <a:t>Token</a:t>
            </a:r>
            <a:r>
              <a:rPr lang="en-JP" sz="3600" dirty="0"/>
              <a:t> Vectors have meaning</a:t>
            </a:r>
          </a:p>
        </p:txBody>
      </p:sp>
      <p:pic>
        <p:nvPicPr>
          <p:cNvPr id="9" name="Picture 8" descr="A graph of the same function&#10;&#10;Description automatically generated with medium confidence">
            <a:extLst>
              <a:ext uri="{FF2B5EF4-FFF2-40B4-BE49-F238E27FC236}">
                <a16:creationId xmlns:a16="http://schemas.microsoft.com/office/drawing/2014/main" id="{94CDD161-0426-FE1F-59CD-07E52D793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" r="1746"/>
          <a:stretch/>
        </p:blipFill>
        <p:spPr>
          <a:xfrm>
            <a:off x="694531" y="1837666"/>
            <a:ext cx="7636669" cy="3996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DE55B-6458-7C76-6B14-CE121139A4E5}"/>
              </a:ext>
            </a:extLst>
          </p:cNvPr>
          <p:cNvSpPr txBox="1"/>
          <p:nvPr/>
        </p:nvSpPr>
        <p:spPr>
          <a:xfrm rot="21146687">
            <a:off x="6392718" y="3546253"/>
            <a:ext cx="167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JP" dirty="0">
                <a:solidFill>
                  <a:srgbClr val="FF0000"/>
                </a:solidFill>
              </a:rPr>
              <a:t>emale-male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922D6-950A-004D-D0BE-B723010E1310}"/>
              </a:ext>
            </a:extLst>
          </p:cNvPr>
          <p:cNvSpPr txBox="1"/>
          <p:nvPr/>
        </p:nvSpPr>
        <p:spPr>
          <a:xfrm rot="21146687">
            <a:off x="1784654" y="3244333"/>
            <a:ext cx="167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JP" dirty="0">
                <a:solidFill>
                  <a:srgbClr val="FF0000"/>
                </a:solidFill>
              </a:rPr>
              <a:t>emale-male</a:t>
            </a:r>
          </a:p>
        </p:txBody>
      </p:sp>
    </p:spTree>
    <p:extLst>
      <p:ext uri="{BB962C8B-B14F-4D97-AF65-F5344CB8AC3E}">
        <p14:creationId xmlns:p14="http://schemas.microsoft.com/office/powerpoint/2010/main" val="21984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8BCAA-7C24-2243-DFC4-14D272D1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E66C-6D18-6043-8193-DC29CBE04373}" type="datetime1">
              <a:rPr kumimoji="1" lang="en-US" altLang="ja-JP" smtClean="0"/>
              <a:t>9/5/24</a:t>
            </a:fld>
            <a:endParaRPr kumimoji="1"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2FFE6-C07A-7577-F91A-0F388830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7AA6AB-D6FC-C330-4822-DB142848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4000" dirty="0"/>
              <a:t>Linear Representation Hypothesis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074C3A-4B3A-FECD-7BD0-E25B5D799B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 dirty="0"/>
              <a:t> </a:t>
            </a:r>
            <a:r>
              <a:rPr lang="en-JP" sz="2400" dirty="0"/>
              <a:t>Difference Vectors are Concept Subspaces.</a:t>
            </a:r>
            <a:endParaRPr lang="en-JP" dirty="0"/>
          </a:p>
          <a:p>
            <a:r>
              <a:rPr lang="en-JP" sz="2400" dirty="0"/>
              <a:t> Unrelated concepts = orthogonal subspaces.</a:t>
            </a:r>
          </a:p>
          <a:p>
            <a:pPr marL="457200" lvl="1" indent="0">
              <a:buNone/>
            </a:pPr>
            <a:endParaRPr lang="en-US" dirty="0"/>
          </a:p>
          <a:p>
            <a:endParaRPr lang="en-JP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02517-2537-7B25-853E-B06930DFA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848" b="1854"/>
          <a:stretch/>
        </p:blipFill>
        <p:spPr>
          <a:xfrm>
            <a:off x="2945624" y="2766045"/>
            <a:ext cx="3276309" cy="327876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C59803-CE22-45BC-96D2-A8086DA9E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LLM Interpretability</a:t>
            </a:r>
            <a:endParaRPr lang="ja-JP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4CB31-BC92-F65D-3261-9F87B8E7655D}"/>
              </a:ext>
            </a:extLst>
          </p:cNvPr>
          <p:cNvSpPr/>
          <p:nvPr/>
        </p:nvSpPr>
        <p:spPr>
          <a:xfrm>
            <a:off x="2686050" y="5200214"/>
            <a:ext cx="455019" cy="691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644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9FE00-FC87-7F4F-495C-CD1F0380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D8E03-C59C-A5DF-4A83-45E510F21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DE9B8-667A-5F53-8283-E6294D7CE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31390-5EF0-D280-432C-FB326D31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5E786A-C0BB-CAE5-EE39-F61E7A1D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4000" dirty="0"/>
              <a:t>Limitations of LRH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BC45B-96E2-56EB-75CB-81C3EC941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 dirty="0"/>
              <a:t> Only works on words made of a single token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E5BB99-FD03-8856-EA65-5E7A3C6E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81" y="2212028"/>
            <a:ext cx="4490837" cy="406754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1D9AD6B-8C1A-A14C-A7ED-05EBCC85659C}"/>
              </a:ext>
            </a:extLst>
          </p:cNvPr>
          <p:cNvSpPr/>
          <p:nvPr/>
        </p:nvSpPr>
        <p:spPr>
          <a:xfrm>
            <a:off x="3120128" y="5395657"/>
            <a:ext cx="558412" cy="66224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621F7A-8FCF-F09C-39D7-1CF0055B8A44}"/>
              </a:ext>
            </a:extLst>
          </p:cNvPr>
          <p:cNvSpPr txBox="1"/>
          <p:nvPr/>
        </p:nvSpPr>
        <p:spPr>
          <a:xfrm>
            <a:off x="2477306" y="531887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&lt; 1%</a:t>
            </a:r>
          </a:p>
        </p:txBody>
      </p:sp>
    </p:spTree>
    <p:extLst>
      <p:ext uri="{BB962C8B-B14F-4D97-AF65-F5344CB8AC3E}">
        <p14:creationId xmlns:p14="http://schemas.microsoft.com/office/powerpoint/2010/main" val="80416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E1F76-11CE-ECD5-B216-D0F0DF6B6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98768-DC9C-7814-3F89-8B4AC38D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732B8-C5BE-800A-2DCD-A1F9D2CB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DB389-D140-C76D-28BA-2BB99390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E55218-C45E-EDDF-6F49-E120B3AC5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4000" dirty="0"/>
              <a:t>Limitations of LRH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34C0E2-8CA7-A025-D9E0-2DDAE3733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 dirty="0"/>
              <a:t> Only works on 1-dim subspaces</a:t>
            </a:r>
          </a:p>
          <a:p>
            <a:r>
              <a:rPr lang="en-JP" dirty="0"/>
              <a:t> Only works on difference vectors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EF2221-5439-D5E0-1463-47119F9A47DB}"/>
              </a:ext>
            </a:extLst>
          </p:cNvPr>
          <p:cNvCxnSpPr>
            <a:cxnSpLocks/>
          </p:cNvCxnSpPr>
          <p:nvPr/>
        </p:nvCxnSpPr>
        <p:spPr>
          <a:xfrm>
            <a:off x="3971707" y="2924684"/>
            <a:ext cx="0" cy="6700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476212-92A0-7223-D875-ED56D5422BFD}"/>
              </a:ext>
            </a:extLst>
          </p:cNvPr>
          <p:cNvSpPr txBox="1"/>
          <p:nvPr/>
        </p:nvSpPr>
        <p:spPr>
          <a:xfrm>
            <a:off x="1736090" y="3645584"/>
            <a:ext cx="461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Then, let’s just make high dimensional subspaces and difference subspaces</a:t>
            </a:r>
          </a:p>
        </p:txBody>
      </p:sp>
    </p:spTree>
    <p:extLst>
      <p:ext uri="{BB962C8B-B14F-4D97-AF65-F5344CB8AC3E}">
        <p14:creationId xmlns:p14="http://schemas.microsoft.com/office/powerpoint/2010/main" val="195241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ED196-DDA4-9CBE-7029-CA676673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5FDE9-7CCA-FBE0-66A6-F662FF810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CDDF8-65A7-EB9A-D243-2D8322DD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A0FBF-E480-A5EB-51A3-1F4D8DC7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89AB20-BFD4-6E27-E11B-320DDFF5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4000" dirty="0"/>
              <a:t>Our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E3DC6CF-98D2-3E1B-F6A7-6CA6D261FF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JP" dirty="0"/>
                  <a:t> Token Vectors </a:t>
                </a:r>
                <a14:m>
                  <m:oMath xmlns:m="http://schemas.openxmlformats.org/officeDocument/2006/math">
                    <m:r>
                      <a:rPr lang="en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JP" dirty="0"/>
                  <a:t> Subspaces</a:t>
                </a:r>
              </a:p>
              <a:p>
                <a:r>
                  <a:rPr lang="en-JP" dirty="0"/>
                  <a:t> Difference Vectors </a:t>
                </a:r>
                <a14:m>
                  <m:oMath xmlns:m="http://schemas.openxmlformats.org/officeDocument/2006/math">
                    <m:r>
                      <a:rPr lang="en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JP" dirty="0"/>
                  <a:t> Difference Subspaces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E3DC6CF-98D2-3E1B-F6A7-6CA6D261F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308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the same function&#10;&#10;Description automatically generated with medium confidence">
            <a:extLst>
              <a:ext uri="{FF2B5EF4-FFF2-40B4-BE49-F238E27FC236}">
                <a16:creationId xmlns:a16="http://schemas.microsoft.com/office/drawing/2014/main" id="{9BFDC62D-890B-250F-1740-27D731139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" r="1746"/>
          <a:stretch/>
        </p:blipFill>
        <p:spPr>
          <a:xfrm>
            <a:off x="1055658" y="2731586"/>
            <a:ext cx="7050146" cy="368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54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D8A0A-2EA7-C4F0-241E-05E890BC6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20B52-F35A-EA13-BD25-B318EA47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17430-5AA1-2488-F3BD-00EDEC21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99B27-9A1C-02AD-335F-A6E10AFC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FB2878-2825-5A10-FADC-ACB6828E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4000" dirty="0"/>
              <a:t>Problem: We need to keep order.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EA1949-88AD-2C4F-3C86-79B9741CD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JP" dirty="0"/>
              <a:t>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260B8B-47AE-ECB1-05BE-1111035940C2}"/>
              </a:ext>
            </a:extLst>
          </p:cNvPr>
          <p:cNvGrpSpPr/>
          <p:nvPr/>
        </p:nvGrpSpPr>
        <p:grpSpPr>
          <a:xfrm>
            <a:off x="611187" y="1858170"/>
            <a:ext cx="5422900" cy="2959100"/>
            <a:chOff x="1860550" y="2489200"/>
            <a:chExt cx="5422900" cy="29591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FC3800-648F-B14E-4CFF-42C6208A6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0550" y="2489200"/>
              <a:ext cx="5422900" cy="29591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886A4-1DE0-DAE3-E9F8-B4F929CCDC14}"/>
                </a:ext>
              </a:extLst>
            </p:cNvPr>
            <p:cNvSpPr txBox="1"/>
            <p:nvPr/>
          </p:nvSpPr>
          <p:spPr>
            <a:xfrm>
              <a:off x="2603597" y="2563259"/>
              <a:ext cx="165429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JP" sz="2800" dirty="0"/>
                <a:t>Meaning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0201A-2E47-DAD6-8FAF-D1D0A9AE855B}"/>
                </a:ext>
              </a:extLst>
            </p:cNvPr>
            <p:cNvSpPr txBox="1">
              <a:spLocks/>
            </p:cNvSpPr>
            <p:nvPr/>
          </p:nvSpPr>
          <p:spPr>
            <a:xfrm>
              <a:off x="5432090" y="2563259"/>
              <a:ext cx="165429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JP" sz="2800" dirty="0"/>
                <a:t>Word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AFC95F-DBBC-52DC-6A19-DBA04C4A89D4}"/>
              </a:ext>
            </a:extLst>
          </p:cNvPr>
          <p:cNvSpPr txBox="1"/>
          <p:nvPr/>
        </p:nvSpPr>
        <p:spPr>
          <a:xfrm>
            <a:off x="3322637" y="4969212"/>
            <a:ext cx="3517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“Admit” and “Mitad” would </a:t>
            </a:r>
          </a:p>
          <a:p>
            <a:r>
              <a:rPr lang="en-JP" dirty="0">
                <a:solidFill>
                  <a:srgbClr val="FF0000"/>
                </a:solidFill>
              </a:rPr>
              <a:t>be the same subspace even </a:t>
            </a:r>
          </a:p>
          <a:p>
            <a:r>
              <a:rPr lang="en-JP" dirty="0">
                <a:solidFill>
                  <a:srgbClr val="FF0000"/>
                </a:solidFill>
              </a:rPr>
              <a:t>though have different concepts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71939D-3646-5B2B-1718-4F8382941426}"/>
              </a:ext>
            </a:extLst>
          </p:cNvPr>
          <p:cNvSpPr/>
          <p:nvPr/>
        </p:nvSpPr>
        <p:spPr>
          <a:xfrm>
            <a:off x="3915866" y="3657600"/>
            <a:ext cx="2118221" cy="11596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0625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47082-6674-677E-4AE4-0CDFD1EB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4ACB10-7898-DA41-0B8B-F90B27E8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0CB0C-C5E1-DD80-DCD2-55712680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051A5-A937-6140-02EC-165072AD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C808A0-E596-681E-7542-105BD52F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3600" dirty="0"/>
              <a:t>How to make subspaces with order?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FF17B4-D9D5-B44D-2703-5180639B29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 dirty="0"/>
              <a:t> Flag = Sequence of subspaces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A8511-5588-4F90-2DE6-6ACABC5D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2258568"/>
            <a:ext cx="7772400" cy="3225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D6B98-64DB-65A6-DA81-6B506A61327C}"/>
              </a:ext>
            </a:extLst>
          </p:cNvPr>
          <p:cNvSpPr txBox="1"/>
          <p:nvPr/>
        </p:nvSpPr>
        <p:spPr>
          <a:xfrm>
            <a:off x="6337020" y="254077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0070C0"/>
                </a:solidFill>
              </a:rPr>
              <a:t>Cam</a:t>
            </a:r>
            <a:r>
              <a:rPr lang="en-JP" dirty="0">
                <a:solidFill>
                  <a:schemeClr val="accent4">
                    <a:lumMod val="75000"/>
                  </a:schemeClr>
                </a:solidFill>
              </a:rPr>
              <a:t>ember</a:t>
            </a:r>
            <a:r>
              <a:rPr lang="en-JP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D9DD6-032C-A954-7EB6-5E9A6C95CC88}"/>
              </a:ext>
            </a:extLst>
          </p:cNvPr>
          <p:cNvSpPr txBox="1"/>
          <p:nvPr/>
        </p:nvSpPr>
        <p:spPr>
          <a:xfrm>
            <a:off x="3473994" y="254077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0070C0"/>
                </a:solidFill>
              </a:rPr>
              <a:t>Cam</a:t>
            </a:r>
            <a:r>
              <a:rPr lang="en-JP" dirty="0">
                <a:solidFill>
                  <a:schemeClr val="accent4">
                    <a:lumMod val="75000"/>
                  </a:schemeClr>
                </a:solidFill>
              </a:rPr>
              <a:t>ember</a:t>
            </a:r>
            <a:endParaRPr lang="en-JP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95ABD-43AC-431F-1C85-B084BA8AAD87}"/>
              </a:ext>
            </a:extLst>
          </p:cNvPr>
          <p:cNvSpPr txBox="1"/>
          <p:nvPr/>
        </p:nvSpPr>
        <p:spPr>
          <a:xfrm>
            <a:off x="1239184" y="254077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0070C0"/>
                </a:solidFill>
              </a:rPr>
              <a:t>Cam</a:t>
            </a:r>
            <a:endParaRPr lang="en-JP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3E85A9-B698-2851-E307-3BB5DE471FAA}"/>
              </a:ext>
            </a:extLst>
          </p:cNvPr>
          <p:cNvCxnSpPr/>
          <p:nvPr/>
        </p:nvCxnSpPr>
        <p:spPr>
          <a:xfrm flipV="1">
            <a:off x="1576776" y="3531956"/>
            <a:ext cx="446730" cy="11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3FBFA3-4B38-CBBC-AA14-421A89A1CDEF}"/>
              </a:ext>
            </a:extLst>
          </p:cNvPr>
          <p:cNvCxnSpPr/>
          <p:nvPr/>
        </p:nvCxnSpPr>
        <p:spPr>
          <a:xfrm flipV="1">
            <a:off x="3788321" y="3591287"/>
            <a:ext cx="446730" cy="11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5A3D22-AA6E-3432-5461-21CE91D68F7C}"/>
              </a:ext>
            </a:extLst>
          </p:cNvPr>
          <p:cNvCxnSpPr/>
          <p:nvPr/>
        </p:nvCxnSpPr>
        <p:spPr>
          <a:xfrm flipV="1">
            <a:off x="6622221" y="3535445"/>
            <a:ext cx="446730" cy="11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D256B-4B94-4C90-EAB2-F49AAB07E2DE}"/>
              </a:ext>
            </a:extLst>
          </p:cNvPr>
          <p:cNvCxnSpPr>
            <a:cxnSpLocks/>
          </p:cNvCxnSpPr>
          <p:nvPr/>
        </p:nvCxnSpPr>
        <p:spPr>
          <a:xfrm>
            <a:off x="3788321" y="3719541"/>
            <a:ext cx="311177" cy="19149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0A7FD7-341E-0D1B-3781-F77D3B2949BC}"/>
              </a:ext>
            </a:extLst>
          </p:cNvPr>
          <p:cNvCxnSpPr>
            <a:cxnSpLocks/>
          </p:cNvCxnSpPr>
          <p:nvPr/>
        </p:nvCxnSpPr>
        <p:spPr>
          <a:xfrm>
            <a:off x="6590374" y="3650618"/>
            <a:ext cx="311177" cy="19149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2292D-22D9-EFDD-9A6E-C70D681290AF}"/>
              </a:ext>
            </a:extLst>
          </p:cNvPr>
          <p:cNvCxnSpPr>
            <a:cxnSpLocks/>
          </p:cNvCxnSpPr>
          <p:nvPr/>
        </p:nvCxnSpPr>
        <p:spPr>
          <a:xfrm flipV="1">
            <a:off x="6590374" y="3339328"/>
            <a:ext cx="0" cy="311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13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39017-A369-9658-EAB6-E7C13C6C4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 Box 26">
                <a:extLst>
                  <a:ext uri="{FF2B5EF4-FFF2-40B4-BE49-F238E27FC236}">
                    <a16:creationId xmlns:a16="http://schemas.microsoft.com/office/drawing/2014/main" id="{64410EED-7F99-350F-094C-A90B26AFF4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8818" y="2157878"/>
                <a:ext cx="548162" cy="513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540" i="1">
                          <a:latin typeface="Cambria Math" panose="02040503050406030204" pitchFamily="18" charset="0"/>
                          <a:ea typeface="ＭＳ Ｐゴシック"/>
                        </a:rPr>
                        <m:t>𝜙</m:t>
                      </m:r>
                    </m:oMath>
                  </m:oMathPara>
                </a14:m>
                <a:endParaRPr lang="en-US" altLang="ja-JP" sz="2540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157" name="Text Box 26">
                <a:extLst>
                  <a:ext uri="{FF2B5EF4-FFF2-40B4-BE49-F238E27FC236}">
                    <a16:creationId xmlns:a16="http://schemas.microsoft.com/office/drawing/2014/main" id="{64410EED-7F99-350F-094C-A90B26AFF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8818" y="2157878"/>
                <a:ext cx="548162" cy="5139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テキスト ボックス 218">
            <a:extLst>
              <a:ext uri="{FF2B5EF4-FFF2-40B4-BE49-F238E27FC236}">
                <a16:creationId xmlns:a16="http://schemas.microsoft.com/office/drawing/2014/main" id="{23FCA50B-E58E-FCF9-1817-417CF0B0B825}"/>
              </a:ext>
            </a:extLst>
          </p:cNvPr>
          <p:cNvSpPr txBox="1"/>
          <p:nvPr/>
        </p:nvSpPr>
        <p:spPr>
          <a:xfrm>
            <a:off x="5835149" y="6289515"/>
            <a:ext cx="2528272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40" dirty="0"/>
              <a:t>Concept Flags</a:t>
            </a:r>
            <a:endParaRPr lang="ja-JP" altLang="en-US" sz="2540" dirty="0"/>
          </a:p>
        </p:txBody>
      </p:sp>
      <p:sp>
        <p:nvSpPr>
          <p:cNvPr id="81" name="テキスト ボックス 216">
            <a:extLst>
              <a:ext uri="{FF2B5EF4-FFF2-40B4-BE49-F238E27FC236}">
                <a16:creationId xmlns:a16="http://schemas.microsoft.com/office/drawing/2014/main" id="{C9228BCA-07F3-A40C-FF57-9C02B487F191}"/>
              </a:ext>
            </a:extLst>
          </p:cNvPr>
          <p:cNvSpPr txBox="1"/>
          <p:nvPr/>
        </p:nvSpPr>
        <p:spPr>
          <a:xfrm>
            <a:off x="-168185" y="3323809"/>
            <a:ext cx="2795412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40" dirty="0"/>
              <a:t>Subspaces</a:t>
            </a:r>
            <a:endParaRPr lang="ja-JP" altLang="en-US" sz="254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D0558-E367-D9AB-F495-D1ECC1C7101D}"/>
              </a:ext>
            </a:extLst>
          </p:cNvPr>
          <p:cNvSpPr txBox="1"/>
          <p:nvPr/>
        </p:nvSpPr>
        <p:spPr>
          <a:xfrm>
            <a:off x="543213" y="696567"/>
            <a:ext cx="1178528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/>
              <a:t>Tokens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313B1C-41E9-8E61-4ECA-45058D240B36}"/>
              </a:ext>
            </a:extLst>
          </p:cNvPr>
          <p:cNvSpPr txBox="1"/>
          <p:nvPr/>
        </p:nvSpPr>
        <p:spPr>
          <a:xfrm>
            <a:off x="240972" y="1852518"/>
            <a:ext cx="530915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rgbClr val="FF0000"/>
                </a:solidFill>
              </a:rPr>
              <a:t>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28418-521A-0538-C465-F9972BE021F2}"/>
              </a:ext>
            </a:extLst>
          </p:cNvPr>
          <p:cNvSpPr txBox="1"/>
          <p:nvPr/>
        </p:nvSpPr>
        <p:spPr>
          <a:xfrm>
            <a:off x="1319234" y="1538821"/>
            <a:ext cx="646331" cy="4440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rgbClr val="00B050"/>
                </a:solidFill>
              </a:rPr>
              <a:t>mit</a:t>
            </a:r>
          </a:p>
        </p:txBody>
      </p:sp>
      <p:sp>
        <p:nvSpPr>
          <p:cNvPr id="16" name="円/楕円 166">
            <a:extLst>
              <a:ext uri="{FF2B5EF4-FFF2-40B4-BE49-F238E27FC236}">
                <a16:creationId xmlns:a16="http://schemas.microsoft.com/office/drawing/2014/main" id="{90CBADCD-AE8E-8585-064C-1E0F04685E9E}"/>
              </a:ext>
            </a:extLst>
          </p:cNvPr>
          <p:cNvSpPr/>
          <p:nvPr/>
        </p:nvSpPr>
        <p:spPr>
          <a:xfrm>
            <a:off x="59225" y="2722245"/>
            <a:ext cx="2174238" cy="5994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17" name="Line 21">
            <a:extLst>
              <a:ext uri="{FF2B5EF4-FFF2-40B4-BE49-F238E27FC236}">
                <a16:creationId xmlns:a16="http://schemas.microsoft.com/office/drawing/2014/main" id="{E452EF7F-A43B-1625-BD56-8A05553682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4407" y="2293613"/>
            <a:ext cx="492496" cy="784484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AC606BE7-4313-CCA2-C564-DD737245353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86174" y="1928769"/>
            <a:ext cx="492495" cy="1149408"/>
          </a:xfrm>
          <a:prstGeom prst="line">
            <a:avLst/>
          </a:prstGeom>
          <a:ln>
            <a:solidFill>
              <a:srgbClr val="00B05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9" name="円/楕円 166">
            <a:extLst>
              <a:ext uri="{FF2B5EF4-FFF2-40B4-BE49-F238E27FC236}">
                <a16:creationId xmlns:a16="http://schemas.microsoft.com/office/drawing/2014/main" id="{ED54E67A-6BB8-72C2-C0D9-D5319AF54908}"/>
              </a:ext>
            </a:extLst>
          </p:cNvPr>
          <p:cNvSpPr/>
          <p:nvPr/>
        </p:nvSpPr>
        <p:spPr>
          <a:xfrm>
            <a:off x="2532496" y="2761034"/>
            <a:ext cx="2174238" cy="5994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D9BDA5-F5BF-AD1F-863B-46FFCDAE2D49}"/>
              </a:ext>
            </a:extLst>
          </p:cNvPr>
          <p:cNvSpPr txBox="1"/>
          <p:nvPr/>
        </p:nvSpPr>
        <p:spPr>
          <a:xfrm>
            <a:off x="3246644" y="686835"/>
            <a:ext cx="1053494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/>
              <a:t>Words</a:t>
            </a:r>
          </a:p>
        </p:txBody>
      </p:sp>
      <p:sp>
        <p:nvSpPr>
          <p:cNvPr id="22" name="テキスト ボックス 216">
            <a:extLst>
              <a:ext uri="{FF2B5EF4-FFF2-40B4-BE49-F238E27FC236}">
                <a16:creationId xmlns:a16="http://schemas.microsoft.com/office/drawing/2014/main" id="{58B6B86C-8E20-3A7E-94BC-7DE9A84BE005}"/>
              </a:ext>
            </a:extLst>
          </p:cNvPr>
          <p:cNvSpPr txBox="1"/>
          <p:nvPr/>
        </p:nvSpPr>
        <p:spPr>
          <a:xfrm>
            <a:off x="2275029" y="3368570"/>
            <a:ext cx="2795412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40" dirty="0"/>
              <a:t>Flags</a:t>
            </a:r>
            <a:endParaRPr lang="ja-JP" altLang="en-US" sz="254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137A5A-B0BF-9383-9B91-E6888B5AA57E}"/>
              </a:ext>
            </a:extLst>
          </p:cNvPr>
          <p:cNvSpPr txBox="1"/>
          <p:nvPr/>
        </p:nvSpPr>
        <p:spPr>
          <a:xfrm>
            <a:off x="5740964" y="649135"/>
            <a:ext cx="2789546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/>
              <a:t>Concepts (Synsets)</a:t>
            </a:r>
          </a:p>
        </p:txBody>
      </p:sp>
      <p:grpSp>
        <p:nvGrpSpPr>
          <p:cNvPr id="41" name="Group 5">
            <a:extLst>
              <a:ext uri="{FF2B5EF4-FFF2-40B4-BE49-F238E27FC236}">
                <a16:creationId xmlns:a16="http://schemas.microsoft.com/office/drawing/2014/main" id="{87ED16DE-D67D-E0C2-14A1-ADCDCB95F133}"/>
              </a:ext>
            </a:extLst>
          </p:cNvPr>
          <p:cNvGrpSpPr>
            <a:grpSpLocks/>
          </p:cNvGrpSpPr>
          <p:nvPr/>
        </p:nvGrpSpPr>
        <p:grpSpPr bwMode="auto">
          <a:xfrm>
            <a:off x="2585419" y="1628538"/>
            <a:ext cx="1150048" cy="1698310"/>
            <a:chOff x="119" y="2009"/>
            <a:chExt cx="672" cy="1012"/>
          </a:xfrm>
        </p:grpSpPr>
        <p:sp>
          <p:nvSpPr>
            <p:cNvPr id="42" name="Oval 6">
              <a:extLst>
                <a:ext uri="{FF2B5EF4-FFF2-40B4-BE49-F238E27FC236}">
                  <a16:creationId xmlns:a16="http://schemas.microsoft.com/office/drawing/2014/main" id="{F5F9FD6B-5F93-AA61-1318-1264D0F495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45" name="Line 7">
              <a:extLst>
                <a:ext uri="{FF2B5EF4-FFF2-40B4-BE49-F238E27FC236}">
                  <a16:creationId xmlns:a16="http://schemas.microsoft.com/office/drawing/2014/main" id="{BA829B0B-C63B-A9A7-3643-1E5345F09DF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46" name="Line 8">
              <a:extLst>
                <a:ext uri="{FF2B5EF4-FFF2-40B4-BE49-F238E27FC236}">
                  <a16:creationId xmlns:a16="http://schemas.microsoft.com/office/drawing/2014/main" id="{2606CAFC-6E14-3868-3155-8CC85E8E6C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48" name="Oval 6">
              <a:extLst>
                <a:ext uri="{FF2B5EF4-FFF2-40B4-BE49-F238E27FC236}">
                  <a16:creationId xmlns:a16="http://schemas.microsoft.com/office/drawing/2014/main" id="{93954000-DC1A-A150-F5DF-BFF3C121F7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rgbClr val="00B05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49" name="Line 21">
            <a:extLst>
              <a:ext uri="{FF2B5EF4-FFF2-40B4-BE49-F238E27FC236}">
                <a16:creationId xmlns:a16="http://schemas.microsoft.com/office/drawing/2014/main" id="{346571CF-966F-E158-871B-58AF3D01FAD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846726" y="1977273"/>
            <a:ext cx="668343" cy="1164029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68D35A8B-5E43-CBA8-E629-846953AEBB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16259" y="1869809"/>
            <a:ext cx="515658" cy="1246143"/>
          </a:xfrm>
          <a:prstGeom prst="line">
            <a:avLst/>
          </a:prstGeom>
          <a:ln>
            <a:solidFill>
              <a:srgbClr val="00B05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A36C49-7669-9884-B8C4-EB5F06CF2C4C}"/>
              </a:ext>
            </a:extLst>
          </p:cNvPr>
          <p:cNvSpPr txBox="1"/>
          <p:nvPr/>
        </p:nvSpPr>
        <p:spPr>
          <a:xfrm rot="19949274">
            <a:off x="2269185" y="1297444"/>
            <a:ext cx="992579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rgbClr val="FF0000"/>
                </a:solidFill>
              </a:rPr>
              <a:t>ad</a:t>
            </a:r>
            <a:r>
              <a:rPr lang="en-JP" sz="2286" dirty="0">
                <a:solidFill>
                  <a:srgbClr val="00B050"/>
                </a:solidFill>
              </a:rPr>
              <a:t>mit</a:t>
            </a:r>
            <a:endParaRPr lang="en-JP" sz="2286" dirty="0">
              <a:solidFill>
                <a:srgbClr val="FF0000"/>
              </a:solidFill>
            </a:endParaRPr>
          </a:p>
        </p:txBody>
      </p:sp>
      <p:grpSp>
        <p:nvGrpSpPr>
          <p:cNvPr id="53" name="Group 5">
            <a:extLst>
              <a:ext uri="{FF2B5EF4-FFF2-40B4-BE49-F238E27FC236}">
                <a16:creationId xmlns:a16="http://schemas.microsoft.com/office/drawing/2014/main" id="{0604A2D4-D128-1350-1AEA-D2243A008916}"/>
              </a:ext>
            </a:extLst>
          </p:cNvPr>
          <p:cNvGrpSpPr>
            <a:grpSpLocks/>
          </p:cNvGrpSpPr>
          <p:nvPr/>
        </p:nvGrpSpPr>
        <p:grpSpPr bwMode="auto">
          <a:xfrm rot="1277833" flipH="1">
            <a:off x="3560210" y="1858181"/>
            <a:ext cx="1064835" cy="1627619"/>
            <a:chOff x="119" y="2009"/>
            <a:chExt cx="672" cy="1012"/>
          </a:xfrm>
        </p:grpSpPr>
        <p:sp>
          <p:nvSpPr>
            <p:cNvPr id="54" name="Oval 6">
              <a:extLst>
                <a:ext uri="{FF2B5EF4-FFF2-40B4-BE49-F238E27FC236}">
                  <a16:creationId xmlns:a16="http://schemas.microsoft.com/office/drawing/2014/main" id="{2996C1A1-BF24-4DB9-B23A-0A4EC1CE7F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00B05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F2D6416C-101B-181A-B76B-5E515D07882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111915BD-3390-8303-0B84-E815C85450C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71" name="Oval 6">
              <a:extLst>
                <a:ext uri="{FF2B5EF4-FFF2-40B4-BE49-F238E27FC236}">
                  <a16:creationId xmlns:a16="http://schemas.microsoft.com/office/drawing/2014/main" id="{F77EFD82-2431-640D-E8EF-10D1B0D941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72" name="Line 21">
            <a:extLst>
              <a:ext uri="{FF2B5EF4-FFF2-40B4-BE49-F238E27FC236}">
                <a16:creationId xmlns:a16="http://schemas.microsoft.com/office/drawing/2014/main" id="{F3837001-A99B-68D2-9F36-D8DDF0340F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24411" y="2139752"/>
            <a:ext cx="895679" cy="101457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79" name="Line 21">
            <a:extLst>
              <a:ext uri="{FF2B5EF4-FFF2-40B4-BE49-F238E27FC236}">
                <a16:creationId xmlns:a16="http://schemas.microsoft.com/office/drawing/2014/main" id="{C9188B76-1BB7-2FF2-01A9-1A9C3C8F9C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21755" y="2353971"/>
            <a:ext cx="1044247" cy="795692"/>
          </a:xfrm>
          <a:prstGeom prst="line">
            <a:avLst/>
          </a:prstGeom>
          <a:ln>
            <a:solidFill>
              <a:srgbClr val="00B05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 Box 26">
                <a:extLst>
                  <a:ext uri="{FF2B5EF4-FFF2-40B4-BE49-F238E27FC236}">
                    <a16:creationId xmlns:a16="http://schemas.microsoft.com/office/drawing/2014/main" id="{BDCDA631-9466-9DCB-27F4-A5992F363B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1622" y="2222438"/>
                <a:ext cx="510653" cy="513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540" i="1">
                          <a:latin typeface="Cambria Math" panose="02040503050406030204" pitchFamily="18" charset="0"/>
                          <a:ea typeface="ＭＳ Ｐゴシック"/>
                        </a:rPr>
                        <m:t>𝜃</m:t>
                      </m:r>
                    </m:oMath>
                  </m:oMathPara>
                </a14:m>
                <a:endParaRPr lang="en-US" altLang="ja-JP" sz="2540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90" name="Text Box 26">
                <a:extLst>
                  <a:ext uri="{FF2B5EF4-FFF2-40B4-BE49-F238E27FC236}">
                    <a16:creationId xmlns:a16="http://schemas.microsoft.com/office/drawing/2014/main" id="{BDCDA631-9466-9DCB-27F4-A5992F363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1622" y="2222438"/>
                <a:ext cx="510653" cy="513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Freeform 22">
            <a:extLst>
              <a:ext uri="{FF2B5EF4-FFF2-40B4-BE49-F238E27FC236}">
                <a16:creationId xmlns:a16="http://schemas.microsoft.com/office/drawing/2014/main" id="{A61C3FCC-E515-A303-A0D2-388CAE24F9C0}"/>
              </a:ext>
            </a:extLst>
          </p:cNvPr>
          <p:cNvSpPr>
            <a:spLocks/>
          </p:cNvSpPr>
          <p:nvPr/>
        </p:nvSpPr>
        <p:spPr bwMode="auto">
          <a:xfrm rot="11170648" flipV="1">
            <a:off x="861289" y="2660463"/>
            <a:ext cx="377762" cy="134239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8857EF-38E0-3F36-8429-8F828780BE2C}"/>
              </a:ext>
            </a:extLst>
          </p:cNvPr>
          <p:cNvSpPr txBox="1"/>
          <p:nvPr/>
        </p:nvSpPr>
        <p:spPr>
          <a:xfrm rot="2599592">
            <a:off x="4180251" y="1643781"/>
            <a:ext cx="992579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rgbClr val="00B050"/>
                </a:solidFill>
              </a:rPr>
              <a:t>mit</a:t>
            </a:r>
            <a:r>
              <a:rPr lang="en-JP" sz="2286" dirty="0">
                <a:solidFill>
                  <a:srgbClr val="FF0000"/>
                </a:solidFill>
              </a:rPr>
              <a:t>ad</a:t>
            </a:r>
          </a:p>
        </p:txBody>
      </p:sp>
      <p:sp>
        <p:nvSpPr>
          <p:cNvPr id="95" name="Freeform 22">
            <a:extLst>
              <a:ext uri="{FF2B5EF4-FFF2-40B4-BE49-F238E27FC236}">
                <a16:creationId xmlns:a16="http://schemas.microsoft.com/office/drawing/2014/main" id="{46E4FF1D-0AF8-947A-1EC6-E567FDDD1C42}"/>
              </a:ext>
            </a:extLst>
          </p:cNvPr>
          <p:cNvSpPr>
            <a:spLocks/>
          </p:cNvSpPr>
          <p:nvPr/>
        </p:nvSpPr>
        <p:spPr bwMode="auto">
          <a:xfrm rot="11170648" flipV="1">
            <a:off x="3422256" y="2654908"/>
            <a:ext cx="377762" cy="134239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 Box 26">
                <a:extLst>
                  <a:ext uri="{FF2B5EF4-FFF2-40B4-BE49-F238E27FC236}">
                    <a16:creationId xmlns:a16="http://schemas.microsoft.com/office/drawing/2014/main" id="{107BAB7F-7D8B-7511-A950-0AA56D32A8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17244" y="2191741"/>
                <a:ext cx="546560" cy="513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540" i="1">
                          <a:latin typeface="Cambria Math" panose="02040503050406030204" pitchFamily="18" charset="0"/>
                          <a:ea typeface="ＭＳ Ｐゴシック"/>
                        </a:rPr>
                        <m:t>𝜑</m:t>
                      </m:r>
                    </m:oMath>
                  </m:oMathPara>
                </a14:m>
                <a:endParaRPr lang="en-US" altLang="ja-JP" sz="2540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97" name="Text Box 26">
                <a:extLst>
                  <a:ext uri="{FF2B5EF4-FFF2-40B4-BE49-F238E27FC236}">
                    <a16:creationId xmlns:a16="http://schemas.microsoft.com/office/drawing/2014/main" id="{107BAB7F-7D8B-7511-A950-0AA56D32A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17244" y="2191741"/>
                <a:ext cx="546560" cy="513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円/楕円 166">
            <a:extLst>
              <a:ext uri="{FF2B5EF4-FFF2-40B4-BE49-F238E27FC236}">
                <a16:creationId xmlns:a16="http://schemas.microsoft.com/office/drawing/2014/main" id="{B0F3DA1B-3495-4C69-3E69-1177848B66F2}"/>
              </a:ext>
            </a:extLst>
          </p:cNvPr>
          <p:cNvSpPr/>
          <p:nvPr/>
        </p:nvSpPr>
        <p:spPr>
          <a:xfrm>
            <a:off x="6070922" y="2794896"/>
            <a:ext cx="2174238" cy="5994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grpSp>
        <p:nvGrpSpPr>
          <p:cNvPr id="102" name="Group 5">
            <a:extLst>
              <a:ext uri="{FF2B5EF4-FFF2-40B4-BE49-F238E27FC236}">
                <a16:creationId xmlns:a16="http://schemas.microsoft.com/office/drawing/2014/main" id="{3322FCD6-89B9-315A-6582-7311DD1AC61A}"/>
              </a:ext>
            </a:extLst>
          </p:cNvPr>
          <p:cNvGrpSpPr>
            <a:grpSpLocks/>
          </p:cNvGrpSpPr>
          <p:nvPr/>
        </p:nvGrpSpPr>
        <p:grpSpPr bwMode="auto">
          <a:xfrm>
            <a:off x="6123845" y="1662401"/>
            <a:ext cx="1150048" cy="1698310"/>
            <a:chOff x="119" y="2009"/>
            <a:chExt cx="672" cy="1012"/>
          </a:xfrm>
        </p:grpSpPr>
        <p:sp>
          <p:nvSpPr>
            <p:cNvPr id="103" name="Oval 6">
              <a:extLst>
                <a:ext uri="{FF2B5EF4-FFF2-40B4-BE49-F238E27FC236}">
                  <a16:creationId xmlns:a16="http://schemas.microsoft.com/office/drawing/2014/main" id="{649F4385-3F4F-B865-03D9-5186FF9CCE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04" name="Line 7">
              <a:extLst>
                <a:ext uri="{FF2B5EF4-FFF2-40B4-BE49-F238E27FC236}">
                  <a16:creationId xmlns:a16="http://schemas.microsoft.com/office/drawing/2014/main" id="{68658507-42ED-D3C7-BA85-163280AC4B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05" name="Line 8">
              <a:extLst>
                <a:ext uri="{FF2B5EF4-FFF2-40B4-BE49-F238E27FC236}">
                  <a16:creationId xmlns:a16="http://schemas.microsoft.com/office/drawing/2014/main" id="{7D3263FC-E129-1708-D87D-01005A932E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06" name="Oval 6">
              <a:extLst>
                <a:ext uri="{FF2B5EF4-FFF2-40B4-BE49-F238E27FC236}">
                  <a16:creationId xmlns:a16="http://schemas.microsoft.com/office/drawing/2014/main" id="{B96E6F05-C0CD-3AC0-58C9-AFBBD0FA13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rgbClr val="00B05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07" name="Line 21">
            <a:extLst>
              <a:ext uri="{FF2B5EF4-FFF2-40B4-BE49-F238E27FC236}">
                <a16:creationId xmlns:a16="http://schemas.microsoft.com/office/drawing/2014/main" id="{36603A13-74FF-038D-AB8A-C951F059BD5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85151" y="2011135"/>
            <a:ext cx="668343" cy="1164029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08" name="Line 21">
            <a:extLst>
              <a:ext uri="{FF2B5EF4-FFF2-40B4-BE49-F238E27FC236}">
                <a16:creationId xmlns:a16="http://schemas.microsoft.com/office/drawing/2014/main" id="{FFC539F7-685E-EDDF-5054-23E1A26A0BA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54685" y="1903671"/>
            <a:ext cx="515658" cy="1246143"/>
          </a:xfrm>
          <a:prstGeom prst="line">
            <a:avLst/>
          </a:prstGeom>
          <a:ln>
            <a:solidFill>
              <a:srgbClr val="00B05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grpSp>
        <p:nvGrpSpPr>
          <p:cNvPr id="109" name="Group 5">
            <a:extLst>
              <a:ext uri="{FF2B5EF4-FFF2-40B4-BE49-F238E27FC236}">
                <a16:creationId xmlns:a16="http://schemas.microsoft.com/office/drawing/2014/main" id="{C7BB5242-87A6-D929-3240-AAEDA7EA903A}"/>
              </a:ext>
            </a:extLst>
          </p:cNvPr>
          <p:cNvGrpSpPr>
            <a:grpSpLocks/>
          </p:cNvGrpSpPr>
          <p:nvPr/>
        </p:nvGrpSpPr>
        <p:grpSpPr bwMode="auto">
          <a:xfrm rot="1277833" flipH="1">
            <a:off x="7098635" y="1892043"/>
            <a:ext cx="1064835" cy="1627619"/>
            <a:chOff x="119" y="2009"/>
            <a:chExt cx="672" cy="1012"/>
          </a:xfrm>
        </p:grpSpPr>
        <p:sp>
          <p:nvSpPr>
            <p:cNvPr id="110" name="Oval 6">
              <a:extLst>
                <a:ext uri="{FF2B5EF4-FFF2-40B4-BE49-F238E27FC236}">
                  <a16:creationId xmlns:a16="http://schemas.microsoft.com/office/drawing/2014/main" id="{D579164B-46AC-4D9F-4793-B9DB6F2171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00B05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11" name="Line 7">
              <a:extLst>
                <a:ext uri="{FF2B5EF4-FFF2-40B4-BE49-F238E27FC236}">
                  <a16:creationId xmlns:a16="http://schemas.microsoft.com/office/drawing/2014/main" id="{EF9CB95D-2CEB-5F12-F8DC-E8C6ACB551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12" name="Line 8">
              <a:extLst>
                <a:ext uri="{FF2B5EF4-FFF2-40B4-BE49-F238E27FC236}">
                  <a16:creationId xmlns:a16="http://schemas.microsoft.com/office/drawing/2014/main" id="{96D76838-0BD5-7A24-EEED-C8BA2A0D74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13" name="Oval 6">
              <a:extLst>
                <a:ext uri="{FF2B5EF4-FFF2-40B4-BE49-F238E27FC236}">
                  <a16:creationId xmlns:a16="http://schemas.microsoft.com/office/drawing/2014/main" id="{F9252A00-A1A1-4F7C-554C-4B629883D2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14" name="Line 21">
            <a:extLst>
              <a:ext uri="{FF2B5EF4-FFF2-40B4-BE49-F238E27FC236}">
                <a16:creationId xmlns:a16="http://schemas.microsoft.com/office/drawing/2014/main" id="{0D754FD7-6EC8-6767-71F0-1AD695156C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62836" y="2173615"/>
            <a:ext cx="895679" cy="101457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15" name="Line 21">
            <a:extLst>
              <a:ext uri="{FF2B5EF4-FFF2-40B4-BE49-F238E27FC236}">
                <a16:creationId xmlns:a16="http://schemas.microsoft.com/office/drawing/2014/main" id="{BE30D330-2186-7DDC-1613-D04D737AED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60181" y="2387834"/>
            <a:ext cx="1044247" cy="795692"/>
          </a:xfrm>
          <a:prstGeom prst="line">
            <a:avLst/>
          </a:prstGeom>
          <a:ln>
            <a:solidFill>
              <a:srgbClr val="00B05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16" name="Freeform 22">
            <a:extLst>
              <a:ext uri="{FF2B5EF4-FFF2-40B4-BE49-F238E27FC236}">
                <a16:creationId xmlns:a16="http://schemas.microsoft.com/office/drawing/2014/main" id="{F2FF6CE1-E241-2294-037E-2A558C63797E}"/>
              </a:ext>
            </a:extLst>
          </p:cNvPr>
          <p:cNvSpPr>
            <a:spLocks/>
          </p:cNvSpPr>
          <p:nvPr/>
        </p:nvSpPr>
        <p:spPr bwMode="auto">
          <a:xfrm rot="11170648" flipV="1">
            <a:off x="6960682" y="2688771"/>
            <a:ext cx="377762" cy="134239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grpSp>
        <p:nvGrpSpPr>
          <p:cNvPr id="118" name="Group 5">
            <a:extLst>
              <a:ext uri="{FF2B5EF4-FFF2-40B4-BE49-F238E27FC236}">
                <a16:creationId xmlns:a16="http://schemas.microsoft.com/office/drawing/2014/main" id="{4B965134-A26D-8098-A191-FD0D9BC51DD8}"/>
              </a:ext>
            </a:extLst>
          </p:cNvPr>
          <p:cNvGrpSpPr>
            <a:grpSpLocks/>
          </p:cNvGrpSpPr>
          <p:nvPr/>
        </p:nvGrpSpPr>
        <p:grpSpPr bwMode="auto">
          <a:xfrm rot="19383348">
            <a:off x="5785540" y="2024279"/>
            <a:ext cx="1150048" cy="1698310"/>
            <a:chOff x="119" y="2009"/>
            <a:chExt cx="672" cy="1012"/>
          </a:xfrm>
        </p:grpSpPr>
        <p:sp>
          <p:nvSpPr>
            <p:cNvPr id="119" name="Oval 6">
              <a:extLst>
                <a:ext uri="{FF2B5EF4-FFF2-40B4-BE49-F238E27FC236}">
                  <a16:creationId xmlns:a16="http://schemas.microsoft.com/office/drawing/2014/main" id="{F2D54906-8D04-A63F-629E-3A036EB2C7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20" name="Line 7">
              <a:extLst>
                <a:ext uri="{FF2B5EF4-FFF2-40B4-BE49-F238E27FC236}">
                  <a16:creationId xmlns:a16="http://schemas.microsoft.com/office/drawing/2014/main" id="{C428E16B-E707-8FBE-8824-616B5A306F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21" name="Line 8">
              <a:extLst>
                <a:ext uri="{FF2B5EF4-FFF2-40B4-BE49-F238E27FC236}">
                  <a16:creationId xmlns:a16="http://schemas.microsoft.com/office/drawing/2014/main" id="{15175DF9-213E-EE88-3766-1F64D8FF348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22" name="Oval 6">
              <a:extLst>
                <a:ext uri="{FF2B5EF4-FFF2-40B4-BE49-F238E27FC236}">
                  <a16:creationId xmlns:a16="http://schemas.microsoft.com/office/drawing/2014/main" id="{F467AE93-6375-D319-D404-975D842C27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rgbClr val="7030A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32" name="Oval 6">
              <a:extLst>
                <a:ext uri="{FF2B5EF4-FFF2-40B4-BE49-F238E27FC236}">
                  <a16:creationId xmlns:a16="http://schemas.microsoft.com/office/drawing/2014/main" id="{C70BBCDA-D0AE-FA6B-81E6-47D27FD065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56" y="2069"/>
              <a:ext cx="182" cy="70"/>
            </a:xfrm>
            <a:prstGeom prst="ellipse">
              <a:avLst/>
            </a:prstGeom>
            <a:solidFill>
              <a:srgbClr val="0070C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23" name="Line 21">
            <a:extLst>
              <a:ext uri="{FF2B5EF4-FFF2-40B4-BE49-F238E27FC236}">
                <a16:creationId xmlns:a16="http://schemas.microsoft.com/office/drawing/2014/main" id="{3086B88D-955A-FE6E-04F4-2EFF5780B926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6067017" y="2345741"/>
            <a:ext cx="668343" cy="1164029"/>
          </a:xfrm>
          <a:prstGeom prst="line">
            <a:avLst/>
          </a:prstGeom>
          <a:noFill/>
          <a:ln w="127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24" name="Line 21">
            <a:extLst>
              <a:ext uri="{FF2B5EF4-FFF2-40B4-BE49-F238E27FC236}">
                <a16:creationId xmlns:a16="http://schemas.microsoft.com/office/drawing/2014/main" id="{4E413407-91DF-D55A-38EF-DEE8463E72FB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6216381" y="2265549"/>
            <a:ext cx="515658" cy="1246143"/>
          </a:xfrm>
          <a:prstGeom prst="line">
            <a:avLst/>
          </a:prstGeom>
          <a:ln>
            <a:solidFill>
              <a:srgbClr val="7030A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grpSp>
        <p:nvGrpSpPr>
          <p:cNvPr id="125" name="Group 5">
            <a:extLst>
              <a:ext uri="{FF2B5EF4-FFF2-40B4-BE49-F238E27FC236}">
                <a16:creationId xmlns:a16="http://schemas.microsoft.com/office/drawing/2014/main" id="{DE21BF60-B961-423D-2CAD-6506C5411F0D}"/>
              </a:ext>
            </a:extLst>
          </p:cNvPr>
          <p:cNvGrpSpPr>
            <a:grpSpLocks/>
          </p:cNvGrpSpPr>
          <p:nvPr/>
        </p:nvGrpSpPr>
        <p:grpSpPr bwMode="auto">
          <a:xfrm rot="4967912" flipH="1">
            <a:off x="7120958" y="2748772"/>
            <a:ext cx="762922" cy="1166139"/>
            <a:chOff x="119" y="2009"/>
            <a:chExt cx="672" cy="1012"/>
          </a:xfrm>
        </p:grpSpPr>
        <p:sp>
          <p:nvSpPr>
            <p:cNvPr id="126" name="Oval 6">
              <a:extLst>
                <a:ext uri="{FF2B5EF4-FFF2-40B4-BE49-F238E27FC236}">
                  <a16:creationId xmlns:a16="http://schemas.microsoft.com/office/drawing/2014/main" id="{2A3A58F4-6407-3A00-DDB5-7799EC9FB5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00B0F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27" name="Line 7">
              <a:extLst>
                <a:ext uri="{FF2B5EF4-FFF2-40B4-BE49-F238E27FC236}">
                  <a16:creationId xmlns:a16="http://schemas.microsoft.com/office/drawing/2014/main" id="{3B70567D-F685-3200-5FAD-00707BC36F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28" name="Line 8">
              <a:extLst>
                <a:ext uri="{FF2B5EF4-FFF2-40B4-BE49-F238E27FC236}">
                  <a16:creationId xmlns:a16="http://schemas.microsoft.com/office/drawing/2014/main" id="{ACC21BC7-6717-45E8-53F3-CE2E3A5B6E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28A27E9-853A-7894-FB1E-F05D38EE1B26}"/>
              </a:ext>
            </a:extLst>
          </p:cNvPr>
          <p:cNvSpPr txBox="1"/>
          <p:nvPr/>
        </p:nvSpPr>
        <p:spPr>
          <a:xfrm rot="19949274">
            <a:off x="5766621" y="1338901"/>
            <a:ext cx="992579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rgbClr val="FF0000"/>
                </a:solidFill>
              </a:rPr>
              <a:t>ad</a:t>
            </a:r>
            <a:r>
              <a:rPr lang="en-JP" sz="2286" dirty="0">
                <a:solidFill>
                  <a:srgbClr val="00B050"/>
                </a:solidFill>
              </a:rPr>
              <a:t>mit</a:t>
            </a:r>
            <a:endParaRPr lang="en-JP" sz="2286" dirty="0">
              <a:solidFill>
                <a:srgbClr val="FF000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007B93A-F21C-63AD-7FB0-9F5F7745F430}"/>
              </a:ext>
            </a:extLst>
          </p:cNvPr>
          <p:cNvSpPr txBox="1"/>
          <p:nvPr/>
        </p:nvSpPr>
        <p:spPr>
          <a:xfrm rot="2599592">
            <a:off x="7888464" y="1757442"/>
            <a:ext cx="992579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rgbClr val="00B050"/>
                </a:solidFill>
              </a:rPr>
              <a:t>mit</a:t>
            </a:r>
            <a:r>
              <a:rPr lang="en-JP" sz="2286" dirty="0">
                <a:solidFill>
                  <a:srgbClr val="FF0000"/>
                </a:solidFill>
              </a:rPr>
              <a:t>ad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AFFF2BA-B2D4-AAE0-822D-8E8165D83CFC}"/>
              </a:ext>
            </a:extLst>
          </p:cNvPr>
          <p:cNvSpPr txBox="1"/>
          <p:nvPr/>
        </p:nvSpPr>
        <p:spPr>
          <a:xfrm rot="18019084">
            <a:off x="4745935" y="2058416"/>
            <a:ext cx="1513556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rgbClr val="FFC000"/>
                </a:solidFill>
              </a:rPr>
              <a:t>re</a:t>
            </a:r>
            <a:r>
              <a:rPr lang="en-JP" sz="2286" dirty="0">
                <a:solidFill>
                  <a:srgbClr val="7030A0"/>
                </a:solidFill>
              </a:rPr>
              <a:t>cog</a:t>
            </a:r>
            <a:r>
              <a:rPr lang="en-JP" sz="2286" dirty="0">
                <a:solidFill>
                  <a:srgbClr val="0070C0"/>
                </a:solidFill>
              </a:rPr>
              <a:t>nize</a:t>
            </a:r>
          </a:p>
        </p:txBody>
      </p:sp>
      <p:sp>
        <p:nvSpPr>
          <p:cNvPr id="134" name="Line 21">
            <a:extLst>
              <a:ext uri="{FF2B5EF4-FFF2-40B4-BE49-F238E27FC236}">
                <a16:creationId xmlns:a16="http://schemas.microsoft.com/office/drawing/2014/main" id="{5660DD58-2892-856C-D0F8-6538759E66EA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6258747" y="2109693"/>
            <a:ext cx="454824" cy="1371175"/>
          </a:xfrm>
          <a:prstGeom prst="line">
            <a:avLst/>
          </a:prstGeom>
          <a:ln>
            <a:solidFill>
              <a:srgbClr val="0070C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36" name="Line 21">
            <a:extLst>
              <a:ext uri="{FF2B5EF4-FFF2-40B4-BE49-F238E27FC236}">
                <a16:creationId xmlns:a16="http://schemas.microsoft.com/office/drawing/2014/main" id="{250F925C-8198-716C-8D68-B3D127422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4846" y="3170108"/>
            <a:ext cx="815994" cy="189154"/>
          </a:xfrm>
          <a:prstGeom prst="line">
            <a:avLst/>
          </a:prstGeom>
          <a:ln>
            <a:solidFill>
              <a:srgbClr val="00B0F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7B3E893-EBCA-9599-1477-4DD7C9802683}"/>
              </a:ext>
            </a:extLst>
          </p:cNvPr>
          <p:cNvSpPr txBox="1"/>
          <p:nvPr/>
        </p:nvSpPr>
        <p:spPr>
          <a:xfrm rot="5723950">
            <a:off x="7918206" y="3280988"/>
            <a:ext cx="705642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half</a:t>
            </a:r>
          </a:p>
        </p:txBody>
      </p:sp>
      <p:grpSp>
        <p:nvGrpSpPr>
          <p:cNvPr id="138" name="Group 5">
            <a:extLst>
              <a:ext uri="{FF2B5EF4-FFF2-40B4-BE49-F238E27FC236}">
                <a16:creationId xmlns:a16="http://schemas.microsoft.com/office/drawing/2014/main" id="{41400108-43A0-97F3-EE6E-A0464C7DCD97}"/>
              </a:ext>
            </a:extLst>
          </p:cNvPr>
          <p:cNvGrpSpPr>
            <a:grpSpLocks/>
          </p:cNvGrpSpPr>
          <p:nvPr/>
        </p:nvGrpSpPr>
        <p:grpSpPr bwMode="auto">
          <a:xfrm rot="16470763">
            <a:off x="5994461" y="2781993"/>
            <a:ext cx="919936" cy="1358496"/>
            <a:chOff x="119" y="2009"/>
            <a:chExt cx="672" cy="1012"/>
          </a:xfrm>
        </p:grpSpPr>
        <p:sp>
          <p:nvSpPr>
            <p:cNvPr id="139" name="Oval 6">
              <a:extLst>
                <a:ext uri="{FF2B5EF4-FFF2-40B4-BE49-F238E27FC236}">
                  <a16:creationId xmlns:a16="http://schemas.microsoft.com/office/drawing/2014/main" id="{DAC68B76-3042-A86E-2DC0-B9FDA43EFC2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40" name="Line 7">
              <a:extLst>
                <a:ext uri="{FF2B5EF4-FFF2-40B4-BE49-F238E27FC236}">
                  <a16:creationId xmlns:a16="http://schemas.microsoft.com/office/drawing/2014/main" id="{12FA5D74-26AA-0422-8D9C-3AEFF56256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41" name="Line 8">
              <a:extLst>
                <a:ext uri="{FF2B5EF4-FFF2-40B4-BE49-F238E27FC236}">
                  <a16:creationId xmlns:a16="http://schemas.microsoft.com/office/drawing/2014/main" id="{E08CC60E-9260-F82B-2F61-24F46F0F322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42" name="Oval 6">
              <a:extLst>
                <a:ext uri="{FF2B5EF4-FFF2-40B4-BE49-F238E27FC236}">
                  <a16:creationId xmlns:a16="http://schemas.microsoft.com/office/drawing/2014/main" id="{64302711-49B2-08FA-F59D-5C4D0D77FF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44" name="Line 21">
            <a:extLst>
              <a:ext uri="{FF2B5EF4-FFF2-40B4-BE49-F238E27FC236}">
                <a16:creationId xmlns:a16="http://schemas.microsoft.com/office/drawing/2014/main" id="{1901F2B9-2A6B-715E-73B4-2026EE098B7F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5909775" y="3091147"/>
            <a:ext cx="1022726" cy="4925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45" name="Line 21">
            <a:extLst>
              <a:ext uri="{FF2B5EF4-FFF2-40B4-BE49-F238E27FC236}">
                <a16:creationId xmlns:a16="http://schemas.microsoft.com/office/drawing/2014/main" id="{7B784DB1-E7BC-FDE5-5808-BAACABB9E0F1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6019287" y="3327844"/>
            <a:ext cx="1000693" cy="240920"/>
          </a:xfrm>
          <a:prstGeom prst="line">
            <a:avLst/>
          </a:prstGeom>
          <a:noFill/>
          <a:ln w="127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220121A-1786-907F-7301-2FA83575D4DD}"/>
              </a:ext>
            </a:extLst>
          </p:cNvPr>
          <p:cNvSpPr txBox="1"/>
          <p:nvPr/>
        </p:nvSpPr>
        <p:spPr>
          <a:xfrm rot="15563923">
            <a:off x="4977347" y="3352450"/>
            <a:ext cx="1101584" cy="4440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rgbClr val="FFC000"/>
                </a:solidFill>
              </a:rPr>
              <a:t>ac</a:t>
            </a:r>
            <a:r>
              <a:rPr lang="en-JP" sz="2286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cept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4BA60AC-2DC1-AD86-A269-BE65486D119D}"/>
              </a:ext>
            </a:extLst>
          </p:cNvPr>
          <p:cNvSpPr/>
          <p:nvPr/>
        </p:nvSpPr>
        <p:spPr>
          <a:xfrm>
            <a:off x="5110182" y="1016371"/>
            <a:ext cx="1969794" cy="3149823"/>
          </a:xfrm>
          <a:prstGeom prst="rect">
            <a:avLst/>
          </a:prstGeom>
          <a:solidFill>
            <a:srgbClr val="7030A0">
              <a:alpha val="13587"/>
            </a:srgbClr>
          </a:solidFill>
          <a:ln>
            <a:solidFill>
              <a:schemeClr val="accent1">
                <a:shade val="15000"/>
                <a:alpha val="8024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286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8679FD3-B83A-D998-8CDA-2AE13A371994}"/>
              </a:ext>
            </a:extLst>
          </p:cNvPr>
          <p:cNvSpPr/>
          <p:nvPr/>
        </p:nvSpPr>
        <p:spPr>
          <a:xfrm>
            <a:off x="7080894" y="1026392"/>
            <a:ext cx="1720223" cy="3139803"/>
          </a:xfrm>
          <a:prstGeom prst="rect">
            <a:avLst/>
          </a:prstGeom>
          <a:solidFill>
            <a:schemeClr val="tx2">
              <a:lumMod val="75000"/>
              <a:lumOff val="25000"/>
              <a:alpha val="13587"/>
            </a:schemeClr>
          </a:solidFill>
          <a:ln>
            <a:solidFill>
              <a:schemeClr val="accent1">
                <a:shade val="15000"/>
                <a:alpha val="8024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286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B7F24D4-7DE2-6DDF-811E-52D88BDF93CC}"/>
              </a:ext>
            </a:extLst>
          </p:cNvPr>
          <p:cNvSpPr txBox="1"/>
          <p:nvPr/>
        </p:nvSpPr>
        <p:spPr>
          <a:xfrm>
            <a:off x="5031305" y="943458"/>
            <a:ext cx="1741182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86" dirty="0">
                <a:solidFill>
                  <a:srgbClr val="7030A0"/>
                </a:solidFill>
              </a:rPr>
              <a:t>accept.v.05</a:t>
            </a:r>
            <a:endParaRPr lang="en-JP" sz="2286" dirty="0">
              <a:solidFill>
                <a:srgbClr val="7030A0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70DC56B-0507-F3EA-403E-534D8E21E953}"/>
              </a:ext>
            </a:extLst>
          </p:cNvPr>
          <p:cNvSpPr txBox="1"/>
          <p:nvPr/>
        </p:nvSpPr>
        <p:spPr>
          <a:xfrm>
            <a:off x="7451516" y="949360"/>
            <a:ext cx="1372492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86" dirty="0">
                <a:solidFill>
                  <a:srgbClr val="00B0F0"/>
                </a:solidFill>
              </a:rPr>
              <a:t>half.n.02</a:t>
            </a:r>
            <a:endParaRPr lang="en-JP" sz="2286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 Box 26">
                <a:extLst>
                  <a:ext uri="{FF2B5EF4-FFF2-40B4-BE49-F238E27FC236}">
                    <a16:creationId xmlns:a16="http://schemas.microsoft.com/office/drawing/2014/main" id="{58F2B3CF-010D-433E-7B73-B283FBBF8A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1526" y="5222135"/>
                <a:ext cx="516295" cy="513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540" i="1">
                          <a:latin typeface="Cambria Math" panose="02040503050406030204" pitchFamily="18" charset="0"/>
                          <a:ea typeface="ＭＳ Ｐゴシック"/>
                        </a:rPr>
                        <m:t>𝜗</m:t>
                      </m:r>
                    </m:oMath>
                  </m:oMathPara>
                </a14:m>
                <a:endParaRPr lang="en-US" altLang="ja-JP" sz="2540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153" name="Text Box 26">
                <a:extLst>
                  <a:ext uri="{FF2B5EF4-FFF2-40B4-BE49-F238E27FC236}">
                    <a16:creationId xmlns:a16="http://schemas.microsoft.com/office/drawing/2014/main" id="{58F2B3CF-010D-433E-7B73-B283FBBF8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71526" y="5222135"/>
                <a:ext cx="516295" cy="513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円/楕円 166">
            <a:extLst>
              <a:ext uri="{FF2B5EF4-FFF2-40B4-BE49-F238E27FC236}">
                <a16:creationId xmlns:a16="http://schemas.microsoft.com/office/drawing/2014/main" id="{25D1D2A6-A17A-9D06-B592-052AC62F0359}"/>
              </a:ext>
            </a:extLst>
          </p:cNvPr>
          <p:cNvSpPr/>
          <p:nvPr/>
        </p:nvSpPr>
        <p:spPr>
          <a:xfrm>
            <a:off x="6088431" y="5630365"/>
            <a:ext cx="2174238" cy="5994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grpSp>
        <p:nvGrpSpPr>
          <p:cNvPr id="172" name="Group 5">
            <a:extLst>
              <a:ext uri="{FF2B5EF4-FFF2-40B4-BE49-F238E27FC236}">
                <a16:creationId xmlns:a16="http://schemas.microsoft.com/office/drawing/2014/main" id="{15663974-7312-B5EE-0601-E5740E86807D}"/>
              </a:ext>
            </a:extLst>
          </p:cNvPr>
          <p:cNvGrpSpPr>
            <a:grpSpLocks/>
          </p:cNvGrpSpPr>
          <p:nvPr/>
        </p:nvGrpSpPr>
        <p:grpSpPr bwMode="auto">
          <a:xfrm rot="2691413" flipH="1">
            <a:off x="7207924" y="4946651"/>
            <a:ext cx="1064835" cy="1627619"/>
            <a:chOff x="119" y="2009"/>
            <a:chExt cx="672" cy="1012"/>
          </a:xfrm>
        </p:grpSpPr>
        <p:sp>
          <p:nvSpPr>
            <p:cNvPr id="173" name="Oval 6">
              <a:extLst>
                <a:ext uri="{FF2B5EF4-FFF2-40B4-BE49-F238E27FC236}">
                  <a16:creationId xmlns:a16="http://schemas.microsoft.com/office/drawing/2014/main" id="{2513FDF2-CDBE-CF99-E3AB-403591C9579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74" name="Line 7">
              <a:extLst>
                <a:ext uri="{FF2B5EF4-FFF2-40B4-BE49-F238E27FC236}">
                  <a16:creationId xmlns:a16="http://schemas.microsoft.com/office/drawing/2014/main" id="{3640FDBD-F443-6B84-4CE2-49CBD29AA2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75" name="Line 8">
              <a:extLst>
                <a:ext uri="{FF2B5EF4-FFF2-40B4-BE49-F238E27FC236}">
                  <a16:creationId xmlns:a16="http://schemas.microsoft.com/office/drawing/2014/main" id="{8AA43E0E-B6B6-EAD3-A5FD-5F528F11407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76" name="Oval 6">
              <a:extLst>
                <a:ext uri="{FF2B5EF4-FFF2-40B4-BE49-F238E27FC236}">
                  <a16:creationId xmlns:a16="http://schemas.microsoft.com/office/drawing/2014/main" id="{43ABAB02-CB90-7D8B-92CE-978B49C6A8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77" name="Line 21">
            <a:extLst>
              <a:ext uri="{FF2B5EF4-FFF2-40B4-BE49-F238E27FC236}">
                <a16:creationId xmlns:a16="http://schemas.microsoft.com/office/drawing/2014/main" id="{847F1EEC-58F4-894D-DFB8-56867D60EB52}"/>
              </a:ext>
            </a:extLst>
          </p:cNvPr>
          <p:cNvSpPr>
            <a:spLocks noChangeShapeType="1"/>
          </p:cNvSpPr>
          <p:nvPr/>
        </p:nvSpPr>
        <p:spPr bwMode="auto">
          <a:xfrm rot="1413580" flipV="1">
            <a:off x="7172125" y="5228222"/>
            <a:ext cx="895679" cy="1014570"/>
          </a:xfrm>
          <a:prstGeom prst="line">
            <a:avLst/>
          </a:prstGeom>
          <a:noFill/>
          <a:ln w="12700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78" name="Line 21">
            <a:extLst>
              <a:ext uri="{FF2B5EF4-FFF2-40B4-BE49-F238E27FC236}">
                <a16:creationId xmlns:a16="http://schemas.microsoft.com/office/drawing/2014/main" id="{92017FFD-790F-FB04-F4C5-8F5704DEDA21}"/>
              </a:ext>
            </a:extLst>
          </p:cNvPr>
          <p:cNvSpPr>
            <a:spLocks noChangeShapeType="1"/>
          </p:cNvSpPr>
          <p:nvPr/>
        </p:nvSpPr>
        <p:spPr bwMode="auto">
          <a:xfrm rot="1413580" flipV="1">
            <a:off x="7169470" y="5442441"/>
            <a:ext cx="1044247" cy="795692"/>
          </a:xfrm>
          <a:prstGeom prst="line">
            <a:avLst/>
          </a:prstGeom>
          <a:ln>
            <a:solidFill>
              <a:srgbClr val="00B0F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79" name="Freeform 22">
            <a:extLst>
              <a:ext uri="{FF2B5EF4-FFF2-40B4-BE49-F238E27FC236}">
                <a16:creationId xmlns:a16="http://schemas.microsoft.com/office/drawing/2014/main" id="{C8F0B8DA-B549-C9A2-70DA-D208B93FD002}"/>
              </a:ext>
            </a:extLst>
          </p:cNvPr>
          <p:cNvSpPr>
            <a:spLocks/>
          </p:cNvSpPr>
          <p:nvPr/>
        </p:nvSpPr>
        <p:spPr bwMode="auto">
          <a:xfrm rot="11170648" flipV="1">
            <a:off x="6900478" y="5682945"/>
            <a:ext cx="377762" cy="134239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grpSp>
        <p:nvGrpSpPr>
          <p:cNvPr id="180" name="Group 5">
            <a:extLst>
              <a:ext uri="{FF2B5EF4-FFF2-40B4-BE49-F238E27FC236}">
                <a16:creationId xmlns:a16="http://schemas.microsoft.com/office/drawing/2014/main" id="{46AFA91A-EB99-1CE6-7C62-3A31D1A2529E}"/>
              </a:ext>
            </a:extLst>
          </p:cNvPr>
          <p:cNvGrpSpPr>
            <a:grpSpLocks/>
          </p:cNvGrpSpPr>
          <p:nvPr/>
        </p:nvGrpSpPr>
        <p:grpSpPr bwMode="auto">
          <a:xfrm rot="19383348">
            <a:off x="5888558" y="4879960"/>
            <a:ext cx="1089425" cy="1643477"/>
            <a:chOff x="119" y="2009"/>
            <a:chExt cx="672" cy="1012"/>
          </a:xfrm>
        </p:grpSpPr>
        <p:sp>
          <p:nvSpPr>
            <p:cNvPr id="181" name="Oval 6">
              <a:extLst>
                <a:ext uri="{FF2B5EF4-FFF2-40B4-BE49-F238E27FC236}">
                  <a16:creationId xmlns:a16="http://schemas.microsoft.com/office/drawing/2014/main" id="{13DA38BF-8CA1-9189-1982-C5505FE5A8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chemeClr val="accent5">
                    <a:lumMod val="40000"/>
                    <a:lumOff val="60000"/>
                  </a:schemeClr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82" name="Line 7">
              <a:extLst>
                <a:ext uri="{FF2B5EF4-FFF2-40B4-BE49-F238E27FC236}">
                  <a16:creationId xmlns:a16="http://schemas.microsoft.com/office/drawing/2014/main" id="{C27E96EC-348F-AD67-20A6-70E266623D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83" name="Line 8">
              <a:extLst>
                <a:ext uri="{FF2B5EF4-FFF2-40B4-BE49-F238E27FC236}">
                  <a16:creationId xmlns:a16="http://schemas.microsoft.com/office/drawing/2014/main" id="{C8DF1F5C-57E4-F8A4-09E8-3681D26BB56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84" name="Oval 6">
              <a:extLst>
                <a:ext uri="{FF2B5EF4-FFF2-40B4-BE49-F238E27FC236}">
                  <a16:creationId xmlns:a16="http://schemas.microsoft.com/office/drawing/2014/main" id="{07D38752-5CDE-6AEE-4257-FF742AFC2D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85" name="Oval 6">
              <a:extLst>
                <a:ext uri="{FF2B5EF4-FFF2-40B4-BE49-F238E27FC236}">
                  <a16:creationId xmlns:a16="http://schemas.microsoft.com/office/drawing/2014/main" id="{F53FC2CB-A9E5-7ED1-A35A-5133F0A437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56" y="2069"/>
              <a:ext cx="182" cy="7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86" name="Line 21">
            <a:extLst>
              <a:ext uri="{FF2B5EF4-FFF2-40B4-BE49-F238E27FC236}">
                <a16:creationId xmlns:a16="http://schemas.microsoft.com/office/drawing/2014/main" id="{9787032C-0929-7B0F-588E-D3DE2F3F98CE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6254003" y="5087972"/>
            <a:ext cx="459832" cy="1166004"/>
          </a:xfrm>
          <a:prstGeom prst="line">
            <a:avLst/>
          </a:prstGeom>
          <a:noFill/>
          <a:ln w="127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87" name="Line 21">
            <a:extLst>
              <a:ext uri="{FF2B5EF4-FFF2-40B4-BE49-F238E27FC236}">
                <a16:creationId xmlns:a16="http://schemas.microsoft.com/office/drawing/2014/main" id="{F0789125-F7C2-7902-679A-5A4789363807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6370756" y="4992869"/>
            <a:ext cx="339660" cy="126097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97" name="Line 21">
            <a:extLst>
              <a:ext uri="{FF2B5EF4-FFF2-40B4-BE49-F238E27FC236}">
                <a16:creationId xmlns:a16="http://schemas.microsoft.com/office/drawing/2014/main" id="{BA80A7DA-2B4D-EB61-F10A-8659686F35D2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6457862" y="4912362"/>
            <a:ext cx="248428" cy="1290657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C2ACB20-FE6F-F7F6-B8B6-4A42FBF71796}"/>
              </a:ext>
            </a:extLst>
          </p:cNvPr>
          <p:cNvSpPr txBox="1"/>
          <p:nvPr/>
        </p:nvSpPr>
        <p:spPr>
          <a:xfrm rot="18484722">
            <a:off x="4772177" y="4844094"/>
            <a:ext cx="1741182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86" dirty="0">
                <a:solidFill>
                  <a:srgbClr val="7030A0"/>
                </a:solidFill>
              </a:rPr>
              <a:t>accept.v.05</a:t>
            </a:r>
            <a:endParaRPr lang="en-JP" sz="2286" dirty="0">
              <a:solidFill>
                <a:srgbClr val="7030A0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2E4F9C35-6EDC-0569-ACE6-0855146FAE07}"/>
              </a:ext>
            </a:extLst>
          </p:cNvPr>
          <p:cNvSpPr txBox="1"/>
          <p:nvPr/>
        </p:nvSpPr>
        <p:spPr>
          <a:xfrm rot="3594374">
            <a:off x="7934411" y="5022474"/>
            <a:ext cx="1372492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86" dirty="0">
                <a:solidFill>
                  <a:srgbClr val="00B0F0"/>
                </a:solidFill>
              </a:rPr>
              <a:t>half.n.02</a:t>
            </a:r>
            <a:endParaRPr lang="en-JP" sz="2286" dirty="0">
              <a:solidFill>
                <a:srgbClr val="00B0F0"/>
              </a:solidFill>
            </a:endParaRPr>
          </a:p>
        </p:txBody>
      </p:sp>
      <p:sp>
        <p:nvSpPr>
          <p:cNvPr id="214" name="下矢印 190">
            <a:extLst>
              <a:ext uri="{FF2B5EF4-FFF2-40B4-BE49-F238E27FC236}">
                <a16:creationId xmlns:a16="http://schemas.microsoft.com/office/drawing/2014/main" id="{534B973B-7810-17C0-CD14-EB43B3B4F059}"/>
              </a:ext>
            </a:extLst>
          </p:cNvPr>
          <p:cNvSpPr/>
          <p:nvPr/>
        </p:nvSpPr>
        <p:spPr>
          <a:xfrm rot="16200000">
            <a:off x="2245229" y="2510426"/>
            <a:ext cx="313474" cy="2732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16" name="下矢印 190">
            <a:extLst>
              <a:ext uri="{FF2B5EF4-FFF2-40B4-BE49-F238E27FC236}">
                <a16:creationId xmlns:a16="http://schemas.microsoft.com/office/drawing/2014/main" id="{93F592A6-ACA5-2BD6-8A2D-EEA4AC7FDFA1}"/>
              </a:ext>
            </a:extLst>
          </p:cNvPr>
          <p:cNvSpPr/>
          <p:nvPr/>
        </p:nvSpPr>
        <p:spPr>
          <a:xfrm rot="16200000">
            <a:off x="4759952" y="2573579"/>
            <a:ext cx="313474" cy="2732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17" name="下矢印 190">
            <a:extLst>
              <a:ext uri="{FF2B5EF4-FFF2-40B4-BE49-F238E27FC236}">
                <a16:creationId xmlns:a16="http://schemas.microsoft.com/office/drawing/2014/main" id="{8D5629A1-B4F2-89DA-59E5-6291793842E5}"/>
              </a:ext>
            </a:extLst>
          </p:cNvPr>
          <p:cNvSpPr/>
          <p:nvPr/>
        </p:nvSpPr>
        <p:spPr>
          <a:xfrm>
            <a:off x="6903443" y="4394467"/>
            <a:ext cx="313474" cy="2732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18" name="下矢印 190">
            <a:extLst>
              <a:ext uri="{FF2B5EF4-FFF2-40B4-BE49-F238E27FC236}">
                <a16:creationId xmlns:a16="http://schemas.microsoft.com/office/drawing/2014/main" id="{D7EAD44B-540B-83F8-6751-81C27286BD28}"/>
              </a:ext>
            </a:extLst>
          </p:cNvPr>
          <p:cNvSpPr/>
          <p:nvPr/>
        </p:nvSpPr>
        <p:spPr>
          <a:xfrm rot="5400000">
            <a:off x="4346318" y="5480638"/>
            <a:ext cx="313474" cy="2732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52" name="テキスト ボックス 218">
            <a:extLst>
              <a:ext uri="{FF2B5EF4-FFF2-40B4-BE49-F238E27FC236}">
                <a16:creationId xmlns:a16="http://schemas.microsoft.com/office/drawing/2014/main" id="{F3196092-AA79-1AF4-7E1E-F92CFFF00221}"/>
              </a:ext>
            </a:extLst>
          </p:cNvPr>
          <p:cNvSpPr txBox="1"/>
          <p:nvPr/>
        </p:nvSpPr>
        <p:spPr>
          <a:xfrm>
            <a:off x="1025890" y="6025788"/>
            <a:ext cx="2528272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40" dirty="0"/>
              <a:t>Higher Level Concept Flags</a:t>
            </a:r>
            <a:endParaRPr lang="ja-JP" altLang="en-US" sz="2540" dirty="0"/>
          </a:p>
        </p:txBody>
      </p:sp>
      <p:sp>
        <p:nvSpPr>
          <p:cNvPr id="254" name="円/楕円 166">
            <a:extLst>
              <a:ext uri="{FF2B5EF4-FFF2-40B4-BE49-F238E27FC236}">
                <a16:creationId xmlns:a16="http://schemas.microsoft.com/office/drawing/2014/main" id="{78DD3BF0-0931-915E-AEC8-78CAB53C32B8}"/>
              </a:ext>
            </a:extLst>
          </p:cNvPr>
          <p:cNvSpPr/>
          <p:nvPr/>
        </p:nvSpPr>
        <p:spPr>
          <a:xfrm>
            <a:off x="1279173" y="5436439"/>
            <a:ext cx="2174238" cy="5994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60" name="Line 21">
            <a:extLst>
              <a:ext uri="{FF2B5EF4-FFF2-40B4-BE49-F238E27FC236}">
                <a16:creationId xmlns:a16="http://schemas.microsoft.com/office/drawing/2014/main" id="{2336E513-484E-8CB1-0B78-264F4712E207}"/>
              </a:ext>
            </a:extLst>
          </p:cNvPr>
          <p:cNvSpPr>
            <a:spLocks noChangeShapeType="1"/>
          </p:cNvSpPr>
          <p:nvPr/>
        </p:nvSpPr>
        <p:spPr bwMode="auto">
          <a:xfrm rot="3368456" flipH="1" flipV="1">
            <a:off x="2418095" y="4997221"/>
            <a:ext cx="237448" cy="871047"/>
          </a:xfrm>
          <a:prstGeom prst="line">
            <a:avLst/>
          </a:prstGeom>
          <a:noFill/>
          <a:ln w="12700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grpSp>
        <p:nvGrpSpPr>
          <p:cNvPr id="263" name="Group 5">
            <a:extLst>
              <a:ext uri="{FF2B5EF4-FFF2-40B4-BE49-F238E27FC236}">
                <a16:creationId xmlns:a16="http://schemas.microsoft.com/office/drawing/2014/main" id="{62862BEB-A2E7-F3E6-4E0D-8BD3379DC3CF}"/>
              </a:ext>
            </a:extLst>
          </p:cNvPr>
          <p:cNvGrpSpPr>
            <a:grpSpLocks/>
          </p:cNvGrpSpPr>
          <p:nvPr/>
        </p:nvGrpSpPr>
        <p:grpSpPr bwMode="auto">
          <a:xfrm rot="3303993">
            <a:off x="2082916" y="4713598"/>
            <a:ext cx="796659" cy="1201819"/>
            <a:chOff x="119" y="2009"/>
            <a:chExt cx="672" cy="1012"/>
          </a:xfrm>
        </p:grpSpPr>
        <p:sp>
          <p:nvSpPr>
            <p:cNvPr id="264" name="Oval 6">
              <a:extLst>
                <a:ext uri="{FF2B5EF4-FFF2-40B4-BE49-F238E27FC236}">
                  <a16:creationId xmlns:a16="http://schemas.microsoft.com/office/drawing/2014/main" id="{C8E3CCE5-29DC-7E18-F49B-D468E5E60A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chemeClr val="accent5">
                    <a:lumMod val="40000"/>
                    <a:lumOff val="60000"/>
                  </a:schemeClr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65" name="Line 7">
              <a:extLst>
                <a:ext uri="{FF2B5EF4-FFF2-40B4-BE49-F238E27FC236}">
                  <a16:creationId xmlns:a16="http://schemas.microsoft.com/office/drawing/2014/main" id="{AFF1C172-C31A-B14F-91E0-94CF31F1422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66" name="Line 8">
              <a:extLst>
                <a:ext uri="{FF2B5EF4-FFF2-40B4-BE49-F238E27FC236}">
                  <a16:creationId xmlns:a16="http://schemas.microsoft.com/office/drawing/2014/main" id="{1727663F-9AA5-A5FD-5448-1755E5D19B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67" name="Oval 6">
              <a:extLst>
                <a:ext uri="{FF2B5EF4-FFF2-40B4-BE49-F238E27FC236}">
                  <a16:creationId xmlns:a16="http://schemas.microsoft.com/office/drawing/2014/main" id="{808D32D3-E6C2-4CE9-D88D-36C1995E94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68" name="Oval 6">
              <a:extLst>
                <a:ext uri="{FF2B5EF4-FFF2-40B4-BE49-F238E27FC236}">
                  <a16:creationId xmlns:a16="http://schemas.microsoft.com/office/drawing/2014/main" id="{F7105C58-A4E7-D81A-8669-A9C283EDBB6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49" y="2064"/>
              <a:ext cx="182" cy="7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69" name="Line 21">
            <a:extLst>
              <a:ext uri="{FF2B5EF4-FFF2-40B4-BE49-F238E27FC236}">
                <a16:creationId xmlns:a16="http://schemas.microsoft.com/office/drawing/2014/main" id="{ABF46EF4-C9F6-BD7E-EF4A-A128FBD45A0C}"/>
              </a:ext>
            </a:extLst>
          </p:cNvPr>
          <p:cNvSpPr>
            <a:spLocks noChangeShapeType="1"/>
          </p:cNvSpPr>
          <p:nvPr/>
        </p:nvSpPr>
        <p:spPr bwMode="auto">
          <a:xfrm rot="3303993" flipH="1" flipV="1">
            <a:off x="2176521" y="4939323"/>
            <a:ext cx="490136" cy="840540"/>
          </a:xfrm>
          <a:prstGeom prst="line">
            <a:avLst/>
          </a:prstGeom>
          <a:noFill/>
          <a:ln w="127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70" name="Line 21">
            <a:extLst>
              <a:ext uri="{FF2B5EF4-FFF2-40B4-BE49-F238E27FC236}">
                <a16:creationId xmlns:a16="http://schemas.microsoft.com/office/drawing/2014/main" id="{FE8E9166-A066-AD20-CBD0-AEE9E5560025}"/>
              </a:ext>
            </a:extLst>
          </p:cNvPr>
          <p:cNvSpPr>
            <a:spLocks noChangeShapeType="1"/>
          </p:cNvSpPr>
          <p:nvPr/>
        </p:nvSpPr>
        <p:spPr bwMode="auto">
          <a:xfrm rot="3303993" flipH="1" flipV="1">
            <a:off x="2302288" y="4976429"/>
            <a:ext cx="339756" cy="83718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A277C3FD-364E-8B8A-7588-34FF19329335}"/>
              </a:ext>
            </a:extLst>
          </p:cNvPr>
          <p:cNvSpPr txBox="1"/>
          <p:nvPr/>
        </p:nvSpPr>
        <p:spPr>
          <a:xfrm>
            <a:off x="1260086" y="4349280"/>
            <a:ext cx="3889687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86" dirty="0">
                <a:solidFill>
                  <a:srgbClr val="7030A0"/>
                </a:solidFill>
              </a:rPr>
              <a:t>accept.v.05</a:t>
            </a:r>
            <a:r>
              <a:rPr lang="en-JP" sz="2286" dirty="0">
                <a:solidFill>
                  <a:srgbClr val="7030A0"/>
                </a:solidFill>
              </a:rPr>
              <a:t> </a:t>
            </a:r>
            <a:r>
              <a:rPr lang="en-US" sz="2286" dirty="0"/>
              <a:t>-</a:t>
            </a:r>
            <a:r>
              <a:rPr lang="en-US" sz="2286" dirty="0">
                <a:solidFill>
                  <a:srgbClr val="00B0F0"/>
                </a:solidFill>
              </a:rPr>
              <a:t> half.n.02</a:t>
            </a:r>
            <a:endParaRPr lang="en-JP" sz="2286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12CC5-970B-6D03-3D1F-7B3A9A72E061}"/>
              </a:ext>
            </a:extLst>
          </p:cNvPr>
          <p:cNvSpPr txBox="1"/>
          <p:nvPr/>
        </p:nvSpPr>
        <p:spPr>
          <a:xfrm>
            <a:off x="7206447" y="431752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JP" dirty="0"/>
              <a:t>lag mean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E83A3-443C-3278-EE0B-AC05C5E57BCD}"/>
              </a:ext>
            </a:extLst>
          </p:cNvPr>
          <p:cNvSpPr txBox="1"/>
          <p:nvPr/>
        </p:nvSpPr>
        <p:spPr>
          <a:xfrm>
            <a:off x="3893747" y="511753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difference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807648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F9E8C-A70D-00B6-32E0-352310801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0CD36C8-79AE-9938-BC58-F9BE3685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2E6D4-7CA9-E74A-8D73-9A3838D465DF}" type="datetime1">
              <a:rPr kumimoji="1" lang="en-US" altLang="ja-JP" smtClean="0"/>
              <a:t>9/5/24</a:t>
            </a:fld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8F19B3-8481-A01F-557C-C9C12A75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A27DAE26-D606-791C-DA84-E0D1DA63E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Concept Probing</a:t>
            </a:r>
            <a:endParaRPr kumimoji="1" lang="ja-JP" altLang="en-US" dirty="0"/>
          </a:p>
        </p:txBody>
      </p:sp>
      <p:pic>
        <p:nvPicPr>
          <p:cNvPr id="1026" name="Picture 2" descr="nlp - How are the embedding and context matrices created and updated in  word embedding? - Data Science Stack Exchange">
            <a:extLst>
              <a:ext uri="{FF2B5EF4-FFF2-40B4-BE49-F238E27FC236}">
                <a16:creationId xmlns:a16="http://schemas.microsoft.com/office/drawing/2014/main" id="{CE393E13-1BBC-1183-4E63-60837D0B6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78"/>
          <a:stretch/>
        </p:blipFill>
        <p:spPr bwMode="auto">
          <a:xfrm>
            <a:off x="935182" y="1493599"/>
            <a:ext cx="7273635" cy="426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4B82444-E08A-DF1F-A131-F18446622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LLM Interpretability</a:t>
            </a:r>
            <a:endParaRPr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740F97-51E6-BB87-E952-CFC4E8978D43}"/>
              </a:ext>
            </a:extLst>
          </p:cNvPr>
          <p:cNvSpPr/>
          <p:nvPr/>
        </p:nvSpPr>
        <p:spPr>
          <a:xfrm>
            <a:off x="4013588" y="2219689"/>
            <a:ext cx="3287652" cy="32351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DEC5F6-1F17-7E1B-27FE-6AC20A49E40E}"/>
                  </a:ext>
                </a:extLst>
              </p:cNvPr>
              <p:cNvSpPr txBox="1"/>
              <p:nvPr/>
            </p:nvSpPr>
            <p:spPr>
              <a:xfrm>
                <a:off x="4311639" y="5496758"/>
                <a:ext cx="2989601" cy="523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JP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DEC5F6-1F17-7E1B-27FE-6AC20A49E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639" y="5496758"/>
                <a:ext cx="2989601" cy="5237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7DC0AB5-4C14-365E-E822-3F9CD3038655}"/>
              </a:ext>
            </a:extLst>
          </p:cNvPr>
          <p:cNvSpPr/>
          <p:nvPr/>
        </p:nvSpPr>
        <p:spPr>
          <a:xfrm>
            <a:off x="5032690" y="3043347"/>
            <a:ext cx="1961423" cy="1654295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3" name="円/楕円 166">
            <a:extLst>
              <a:ext uri="{FF2B5EF4-FFF2-40B4-BE49-F238E27FC236}">
                <a16:creationId xmlns:a16="http://schemas.microsoft.com/office/drawing/2014/main" id="{723E3DB5-C23A-9BE6-D25D-DB78248A034B}"/>
              </a:ext>
            </a:extLst>
          </p:cNvPr>
          <p:cNvSpPr/>
          <p:nvPr/>
        </p:nvSpPr>
        <p:spPr>
          <a:xfrm>
            <a:off x="5046377" y="4280892"/>
            <a:ext cx="1765101" cy="54094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1438A4FD-A79A-705B-F159-7EEC54C3C190}"/>
              </a:ext>
            </a:extLst>
          </p:cNvPr>
          <p:cNvGrpSpPr>
            <a:grpSpLocks/>
          </p:cNvGrpSpPr>
          <p:nvPr/>
        </p:nvGrpSpPr>
        <p:grpSpPr bwMode="auto">
          <a:xfrm>
            <a:off x="4965618" y="2910884"/>
            <a:ext cx="1164479" cy="1719621"/>
            <a:chOff x="119" y="2009"/>
            <a:chExt cx="672" cy="1012"/>
          </a:xfrm>
        </p:grpSpPr>
        <p:sp>
          <p:nvSpPr>
            <p:cNvPr id="25" name="Oval 6">
              <a:extLst>
                <a:ext uri="{FF2B5EF4-FFF2-40B4-BE49-F238E27FC236}">
                  <a16:creationId xmlns:a16="http://schemas.microsoft.com/office/drawing/2014/main" id="{E09EC9AC-D289-AC09-6B74-029C26AB72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6" name="Line 7">
              <a:extLst>
                <a:ext uri="{FF2B5EF4-FFF2-40B4-BE49-F238E27FC236}">
                  <a16:creationId xmlns:a16="http://schemas.microsoft.com/office/drawing/2014/main" id="{C96CE44B-C808-6F80-FBBC-C767DC67AE0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7" name="Line 8">
              <a:extLst>
                <a:ext uri="{FF2B5EF4-FFF2-40B4-BE49-F238E27FC236}">
                  <a16:creationId xmlns:a16="http://schemas.microsoft.com/office/drawing/2014/main" id="{D84B96E9-C75E-8193-9F47-81640CC69B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6E206FD5-49E7-9BB4-1CD0-E280607D5B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172" y="2027"/>
              <a:ext cx="346" cy="145"/>
            </a:xfrm>
            <a:prstGeom prst="ellipse">
              <a:avLst/>
            </a:prstGeom>
            <a:solidFill>
              <a:srgbClr val="C0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9" name="Oval 6">
              <a:extLst>
                <a:ext uri="{FF2B5EF4-FFF2-40B4-BE49-F238E27FC236}">
                  <a16:creationId xmlns:a16="http://schemas.microsoft.com/office/drawing/2014/main" id="{9A778A90-6D8B-9B7A-853B-8B63B285A3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33" y="2053"/>
              <a:ext cx="222" cy="93"/>
            </a:xfrm>
            <a:prstGeom prst="ellipse">
              <a:avLst/>
            </a:prstGeom>
            <a:solidFill>
              <a:srgbClr val="92D05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30" name="Group 9">
            <a:extLst>
              <a:ext uri="{FF2B5EF4-FFF2-40B4-BE49-F238E27FC236}">
                <a16:creationId xmlns:a16="http://schemas.microsoft.com/office/drawing/2014/main" id="{FC02941F-0B3E-8A8D-A7A6-CA25F755E735}"/>
              </a:ext>
            </a:extLst>
          </p:cNvPr>
          <p:cNvGrpSpPr>
            <a:grpSpLocks/>
          </p:cNvGrpSpPr>
          <p:nvPr/>
        </p:nvGrpSpPr>
        <p:grpSpPr bwMode="auto">
          <a:xfrm>
            <a:off x="5750826" y="2865830"/>
            <a:ext cx="1340551" cy="1819875"/>
            <a:chOff x="2515" y="2112"/>
            <a:chExt cx="890" cy="1207"/>
          </a:xfrm>
        </p:grpSpPr>
        <p:sp>
          <p:nvSpPr>
            <p:cNvPr id="31" name="Oval 10">
              <a:extLst>
                <a:ext uri="{FF2B5EF4-FFF2-40B4-BE49-F238E27FC236}">
                  <a16:creationId xmlns:a16="http://schemas.microsoft.com/office/drawing/2014/main" id="{3BE52408-5A9B-AD92-F50A-A50239AD34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898079">
              <a:off x="3029" y="1986"/>
              <a:ext cx="250" cy="502"/>
            </a:xfrm>
            <a:prstGeom prst="ellipse">
              <a:avLst/>
            </a:prstGeom>
            <a:solidFill>
              <a:srgbClr val="00B0F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32" name="Line 11">
              <a:extLst>
                <a:ext uri="{FF2B5EF4-FFF2-40B4-BE49-F238E27FC236}">
                  <a16:creationId xmlns:a16="http://schemas.microsoft.com/office/drawing/2014/main" id="{09A2EB13-F1D7-02BA-27E4-BB2CDB47ACF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808226" flipH="1">
              <a:off x="2294" y="2405"/>
              <a:ext cx="961" cy="5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33" name="Line 12">
              <a:extLst>
                <a:ext uri="{FF2B5EF4-FFF2-40B4-BE49-F238E27FC236}">
                  <a16:creationId xmlns:a16="http://schemas.microsoft.com/office/drawing/2014/main" id="{DA59198D-184E-85EE-1540-A70F58B59CE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808226" flipH="1">
              <a:off x="2460" y="2752"/>
              <a:ext cx="1088" cy="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34" name="Oval 10">
              <a:extLst>
                <a:ext uri="{FF2B5EF4-FFF2-40B4-BE49-F238E27FC236}">
                  <a16:creationId xmlns:a16="http://schemas.microsoft.com/office/drawing/2014/main" id="{8663CCD6-09CB-8383-2D7C-FF5C4BFA5F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701921">
              <a:off x="3047" y="2038"/>
              <a:ext cx="197" cy="39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35" name="Oval 10">
              <a:extLst>
                <a:ext uri="{FF2B5EF4-FFF2-40B4-BE49-F238E27FC236}">
                  <a16:creationId xmlns:a16="http://schemas.microsoft.com/office/drawing/2014/main" id="{32A88CE9-1E47-8FC3-018D-1ECB6DC1CC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701921">
              <a:off x="3086" y="2113"/>
              <a:ext cx="115" cy="230"/>
            </a:xfrm>
            <a:prstGeom prst="ellipse">
              <a:avLst/>
            </a:prstGeom>
            <a:solidFill>
              <a:srgbClr val="0070C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36" name="Line 21">
            <a:extLst>
              <a:ext uri="{FF2B5EF4-FFF2-40B4-BE49-F238E27FC236}">
                <a16:creationId xmlns:a16="http://schemas.microsoft.com/office/drawing/2014/main" id="{4A64AEF7-D496-CB9C-D3FE-79AA8E7648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23883" y="3199147"/>
            <a:ext cx="663273" cy="123254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35315FF5-3252-F18D-4896-F11AF0AB0AFA}"/>
              </a:ext>
            </a:extLst>
          </p:cNvPr>
          <p:cNvSpPr>
            <a:spLocks/>
          </p:cNvSpPr>
          <p:nvPr/>
        </p:nvSpPr>
        <p:spPr bwMode="auto">
          <a:xfrm rot="11170648" flipV="1">
            <a:off x="5750597" y="3857353"/>
            <a:ext cx="377762" cy="134239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26">
                <a:extLst>
                  <a:ext uri="{FF2B5EF4-FFF2-40B4-BE49-F238E27FC236}">
                    <a16:creationId xmlns:a16="http://schemas.microsoft.com/office/drawing/2014/main" id="{D3ED6666-F08C-900A-82AF-D86F5B697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4309" y="3353391"/>
                <a:ext cx="633507" cy="513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sSubPr>
                        <m:e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2540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38" name="Text Box 26">
                <a:extLst>
                  <a:ext uri="{FF2B5EF4-FFF2-40B4-BE49-F238E27FC236}">
                    <a16:creationId xmlns:a16="http://schemas.microsoft.com/office/drawing/2014/main" id="{D3ED6666-F08C-900A-82AF-D86F5B697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4309" y="3353391"/>
                <a:ext cx="633507" cy="513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Line 21">
            <a:extLst>
              <a:ext uri="{FF2B5EF4-FFF2-40B4-BE49-F238E27FC236}">
                <a16:creationId xmlns:a16="http://schemas.microsoft.com/office/drawing/2014/main" id="{4F37DF2A-3FFD-20B7-2AA0-270EEF9B05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18178" y="3226503"/>
            <a:ext cx="495913" cy="125564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F44B2E2-6D0D-3941-6E6D-3769E0E2CECC}"/>
              </a:ext>
            </a:extLst>
          </p:cNvPr>
          <p:cNvGrpSpPr/>
          <p:nvPr/>
        </p:nvGrpSpPr>
        <p:grpSpPr>
          <a:xfrm>
            <a:off x="4057734" y="2512477"/>
            <a:ext cx="1485125" cy="486525"/>
            <a:chOff x="3459271" y="1126018"/>
            <a:chExt cx="2248846" cy="1100563"/>
          </a:xfrm>
        </p:grpSpPr>
        <p:grpSp>
          <p:nvGrpSpPr>
            <p:cNvPr id="49" name="グループ化 220">
              <a:extLst>
                <a:ext uri="{FF2B5EF4-FFF2-40B4-BE49-F238E27FC236}">
                  <a16:creationId xmlns:a16="http://schemas.microsoft.com/office/drawing/2014/main" id="{B2CC0442-D16F-B331-D1FD-5AA037D92ADE}"/>
                </a:ext>
              </a:extLst>
            </p:cNvPr>
            <p:cNvGrpSpPr/>
            <p:nvPr/>
          </p:nvGrpSpPr>
          <p:grpSpPr>
            <a:xfrm>
              <a:off x="3459271" y="1126020"/>
              <a:ext cx="2192551" cy="1100561"/>
              <a:chOff x="1087001" y="2718661"/>
              <a:chExt cx="1972831" cy="1013698"/>
            </a:xfrm>
          </p:grpSpPr>
          <p:sp>
            <p:nvSpPr>
              <p:cNvPr id="54" name="テキスト ボックス 233">
                <a:extLst>
                  <a:ext uri="{FF2B5EF4-FFF2-40B4-BE49-F238E27FC236}">
                    <a16:creationId xmlns:a16="http://schemas.microsoft.com/office/drawing/2014/main" id="{AE9B003E-09DE-AF51-AC87-31A4DAE12A5E}"/>
                  </a:ext>
                </a:extLst>
              </p:cNvPr>
              <p:cNvSpPr txBox="1"/>
              <p:nvPr/>
            </p:nvSpPr>
            <p:spPr>
              <a:xfrm>
                <a:off x="1087001" y="3372333"/>
                <a:ext cx="889548" cy="360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endParaRPr lang="ja-JP" altLang="en-US" sz="2540" dirty="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55" name="右大かっこ 234">
                <a:extLst>
                  <a:ext uri="{FF2B5EF4-FFF2-40B4-BE49-F238E27FC236}">
                    <a16:creationId xmlns:a16="http://schemas.microsoft.com/office/drawing/2014/main" id="{989050CE-A128-0A42-8E2C-A6D00AD5CF92}"/>
                  </a:ext>
                </a:extLst>
              </p:cNvPr>
              <p:cNvSpPr/>
              <p:nvPr/>
            </p:nvSpPr>
            <p:spPr>
              <a:xfrm>
                <a:off x="2955661" y="2718661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56" name="右大かっこ 235">
                <a:extLst>
                  <a:ext uri="{FF2B5EF4-FFF2-40B4-BE49-F238E27FC236}">
                    <a16:creationId xmlns:a16="http://schemas.microsoft.com/office/drawing/2014/main" id="{BF1E9C30-DA38-D9AB-7657-ABB5EEE3AEE3}"/>
                  </a:ext>
                </a:extLst>
              </p:cNvPr>
              <p:cNvSpPr/>
              <p:nvPr/>
            </p:nvSpPr>
            <p:spPr>
              <a:xfrm rot="10800000">
                <a:off x="2497585" y="2721385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57" name="右大かっこ 235">
                <a:extLst>
                  <a:ext uri="{FF2B5EF4-FFF2-40B4-BE49-F238E27FC236}">
                    <a16:creationId xmlns:a16="http://schemas.microsoft.com/office/drawing/2014/main" id="{9436C328-61DE-F6AC-CC0D-976CA438A0E9}"/>
                  </a:ext>
                </a:extLst>
              </p:cNvPr>
              <p:cNvSpPr/>
              <p:nvPr/>
            </p:nvSpPr>
            <p:spPr>
              <a:xfrm rot="10800000">
                <a:off x="2445499" y="2718661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58" name="右大かっこ 234">
              <a:extLst>
                <a:ext uri="{FF2B5EF4-FFF2-40B4-BE49-F238E27FC236}">
                  <a16:creationId xmlns:a16="http://schemas.microsoft.com/office/drawing/2014/main" id="{85C1A745-D37C-24B8-1BB0-7AE1497FF20F}"/>
                </a:ext>
              </a:extLst>
            </p:cNvPr>
            <p:cNvSpPr/>
            <p:nvPr/>
          </p:nvSpPr>
          <p:spPr>
            <a:xfrm>
              <a:off x="5592344" y="1126018"/>
              <a:ext cx="115773" cy="727089"/>
            </a:xfrm>
            <a:prstGeom prst="rightBracket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ja-JP" altLang="en-US" sz="2540">
                <a:solidFill>
                  <a:prstClr val="black"/>
                </a:solidFill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7C0DBC-D9AE-C91E-45A3-928DEB285EFA}"/>
              </a:ext>
            </a:extLst>
          </p:cNvPr>
          <p:cNvGrpSpPr/>
          <p:nvPr/>
        </p:nvGrpSpPr>
        <p:grpSpPr>
          <a:xfrm>
            <a:off x="5516327" y="2434455"/>
            <a:ext cx="1485125" cy="486525"/>
            <a:chOff x="3459271" y="1126018"/>
            <a:chExt cx="2248846" cy="1100563"/>
          </a:xfrm>
        </p:grpSpPr>
        <p:grpSp>
          <p:nvGrpSpPr>
            <p:cNvPr id="61" name="グループ化 220">
              <a:extLst>
                <a:ext uri="{FF2B5EF4-FFF2-40B4-BE49-F238E27FC236}">
                  <a16:creationId xmlns:a16="http://schemas.microsoft.com/office/drawing/2014/main" id="{C6187956-44EB-CED2-AB25-61A9222E0408}"/>
                </a:ext>
              </a:extLst>
            </p:cNvPr>
            <p:cNvGrpSpPr/>
            <p:nvPr/>
          </p:nvGrpSpPr>
          <p:grpSpPr>
            <a:xfrm>
              <a:off x="3459271" y="1126020"/>
              <a:ext cx="2192551" cy="1100561"/>
              <a:chOff x="1087001" y="2718661"/>
              <a:chExt cx="1972831" cy="1013698"/>
            </a:xfrm>
          </p:grpSpPr>
          <p:sp>
            <p:nvSpPr>
              <p:cNvPr id="63" name="テキスト ボックス 233">
                <a:extLst>
                  <a:ext uri="{FF2B5EF4-FFF2-40B4-BE49-F238E27FC236}">
                    <a16:creationId xmlns:a16="http://schemas.microsoft.com/office/drawing/2014/main" id="{2CF086FB-4DF4-E9EE-726A-08DB7D2194F8}"/>
                  </a:ext>
                </a:extLst>
              </p:cNvPr>
              <p:cNvSpPr txBox="1"/>
              <p:nvPr/>
            </p:nvSpPr>
            <p:spPr>
              <a:xfrm>
                <a:off x="1087001" y="3372333"/>
                <a:ext cx="889548" cy="360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endParaRPr lang="ja-JP" altLang="en-US" sz="2540" dirty="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024" name="右大かっこ 234">
                <a:extLst>
                  <a:ext uri="{FF2B5EF4-FFF2-40B4-BE49-F238E27FC236}">
                    <a16:creationId xmlns:a16="http://schemas.microsoft.com/office/drawing/2014/main" id="{55FAF28E-0A4C-521F-2CC9-7D9709D4E010}"/>
                  </a:ext>
                </a:extLst>
              </p:cNvPr>
              <p:cNvSpPr/>
              <p:nvPr/>
            </p:nvSpPr>
            <p:spPr>
              <a:xfrm>
                <a:off x="2955661" y="2718661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025" name="右大かっこ 235">
                <a:extLst>
                  <a:ext uri="{FF2B5EF4-FFF2-40B4-BE49-F238E27FC236}">
                    <a16:creationId xmlns:a16="http://schemas.microsoft.com/office/drawing/2014/main" id="{6BD5F5C4-66FA-8A67-8A09-05A059C8BFAD}"/>
                  </a:ext>
                </a:extLst>
              </p:cNvPr>
              <p:cNvSpPr/>
              <p:nvPr/>
            </p:nvSpPr>
            <p:spPr>
              <a:xfrm rot="10800000">
                <a:off x="2497585" y="2721385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1027" name="右大かっこ 235">
                <a:extLst>
                  <a:ext uri="{FF2B5EF4-FFF2-40B4-BE49-F238E27FC236}">
                    <a16:creationId xmlns:a16="http://schemas.microsoft.com/office/drawing/2014/main" id="{A1EE815B-1E42-2EDA-DD1C-F513A1F5F53E}"/>
                  </a:ext>
                </a:extLst>
              </p:cNvPr>
              <p:cNvSpPr/>
              <p:nvPr/>
            </p:nvSpPr>
            <p:spPr>
              <a:xfrm rot="10800000">
                <a:off x="2445499" y="2718661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62" name="右大かっこ 234">
              <a:extLst>
                <a:ext uri="{FF2B5EF4-FFF2-40B4-BE49-F238E27FC236}">
                  <a16:creationId xmlns:a16="http://schemas.microsoft.com/office/drawing/2014/main" id="{0A6E54B1-F137-3F38-2ADE-E1FED48AA638}"/>
                </a:ext>
              </a:extLst>
            </p:cNvPr>
            <p:cNvSpPr/>
            <p:nvPr/>
          </p:nvSpPr>
          <p:spPr>
            <a:xfrm>
              <a:off x="5592344" y="1126018"/>
              <a:ext cx="115773" cy="727089"/>
            </a:xfrm>
            <a:prstGeom prst="rightBracket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ja-JP" altLang="en-US" sz="2540">
                <a:solidFill>
                  <a:prstClr val="black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028" name="TextBox 1027">
            <a:extLst>
              <a:ext uri="{FF2B5EF4-FFF2-40B4-BE49-F238E27FC236}">
                <a16:creationId xmlns:a16="http://schemas.microsoft.com/office/drawing/2014/main" id="{9146BAFF-1C35-A706-C238-64045F54BE1D}"/>
              </a:ext>
            </a:extLst>
          </p:cNvPr>
          <p:cNvSpPr txBox="1"/>
          <p:nvPr/>
        </p:nvSpPr>
        <p:spPr>
          <a:xfrm>
            <a:off x="6605747" y="2434169"/>
            <a:ext cx="135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00B930A-4479-9B4C-82A6-A26DA533A9D1}"/>
              </a:ext>
            </a:extLst>
          </p:cNvPr>
          <p:cNvSpPr txBox="1"/>
          <p:nvPr/>
        </p:nvSpPr>
        <p:spPr>
          <a:xfrm>
            <a:off x="5123233" y="249128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H</a:t>
            </a:r>
          </a:p>
        </p:txBody>
      </p:sp>
      <p:sp>
        <p:nvSpPr>
          <p:cNvPr id="1030" name="下矢印 190">
            <a:extLst>
              <a:ext uri="{FF2B5EF4-FFF2-40B4-BE49-F238E27FC236}">
                <a16:creationId xmlns:a16="http://schemas.microsoft.com/office/drawing/2014/main" id="{05F5BB68-E085-E112-FE80-E97E90E1F29D}"/>
              </a:ext>
            </a:extLst>
          </p:cNvPr>
          <p:cNvSpPr/>
          <p:nvPr/>
        </p:nvSpPr>
        <p:spPr>
          <a:xfrm rot="14205731">
            <a:off x="4705368" y="2714270"/>
            <a:ext cx="313474" cy="2732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</p:spTree>
    <p:extLst>
      <p:ext uri="{BB962C8B-B14F-4D97-AF65-F5344CB8AC3E}">
        <p14:creationId xmlns:p14="http://schemas.microsoft.com/office/powerpoint/2010/main" val="113614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6B5308-6126-A4CE-5518-7C6C57D1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44896-61F1-707C-3C53-957AFCF0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753B3-6C28-74BC-49F0-E7AE8784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762929-66FD-4742-985F-BB563473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Interpretability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463271-D4F5-91AA-421D-93FFDB4E6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We need to fix when it breaks.</a:t>
            </a:r>
          </a:p>
        </p:txBody>
      </p:sp>
      <p:pic>
        <p:nvPicPr>
          <p:cNvPr id="3074" name="Picture 2" descr="82,300+ Broken Car Stock Photos, Pictures &amp; Royalty-Free Images - iStock | Broken  car window, Broken car glass, Broken car windshield">
            <a:extLst>
              <a:ext uri="{FF2B5EF4-FFF2-40B4-BE49-F238E27FC236}">
                <a16:creationId xmlns:a16="http://schemas.microsoft.com/office/drawing/2014/main" id="{09B508B4-262F-B538-0AFB-6B3727CF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794" y="2303317"/>
            <a:ext cx="5631873" cy="375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020D6FC-30AB-1ACC-7069-707013DF5C00}"/>
              </a:ext>
            </a:extLst>
          </p:cNvPr>
          <p:cNvGrpSpPr/>
          <p:nvPr/>
        </p:nvGrpSpPr>
        <p:grpSpPr>
          <a:xfrm>
            <a:off x="2921090" y="1700213"/>
            <a:ext cx="2055742" cy="2172764"/>
            <a:chOff x="2921090" y="1700213"/>
            <a:chExt cx="2055742" cy="21727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E73CDE-1EDC-3357-4B42-967A8D2A62AC}"/>
                </a:ext>
              </a:extLst>
            </p:cNvPr>
            <p:cNvSpPr/>
            <p:nvPr/>
          </p:nvSpPr>
          <p:spPr>
            <a:xfrm>
              <a:off x="3702075" y="1700213"/>
              <a:ext cx="792205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6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?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455FAB-ECF0-77CD-3F89-E45E1A947990}"/>
                </a:ext>
              </a:extLst>
            </p:cNvPr>
            <p:cNvSpPr/>
            <p:nvPr/>
          </p:nvSpPr>
          <p:spPr>
            <a:xfrm>
              <a:off x="2921090" y="2018468"/>
              <a:ext cx="792205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6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?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E0BE66-BCB0-3D02-F865-0F77DE6417AC}"/>
                </a:ext>
              </a:extLst>
            </p:cNvPr>
            <p:cNvSpPr/>
            <p:nvPr/>
          </p:nvSpPr>
          <p:spPr>
            <a:xfrm>
              <a:off x="4184627" y="2303317"/>
              <a:ext cx="792205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600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310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方体 3"/>
          <p:cNvSpPr/>
          <p:nvPr/>
        </p:nvSpPr>
        <p:spPr>
          <a:xfrm>
            <a:off x="933202" y="768058"/>
            <a:ext cx="1029819" cy="3147855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5" name="直方体 4"/>
          <p:cNvSpPr/>
          <p:nvPr/>
        </p:nvSpPr>
        <p:spPr>
          <a:xfrm>
            <a:off x="1062304" y="768058"/>
            <a:ext cx="1029819" cy="3147855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6" name="直方体 5"/>
          <p:cNvSpPr/>
          <p:nvPr/>
        </p:nvSpPr>
        <p:spPr>
          <a:xfrm>
            <a:off x="1476962" y="1285658"/>
            <a:ext cx="681593" cy="2281190"/>
          </a:xfrm>
          <a:prstGeom prst="cube">
            <a:avLst>
              <a:gd name="adj" fmla="val 9383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7" name="直方体 6"/>
          <p:cNvSpPr/>
          <p:nvPr/>
        </p:nvSpPr>
        <p:spPr>
          <a:xfrm>
            <a:off x="1628250" y="1285658"/>
            <a:ext cx="681593" cy="2281190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8" name="直方体 7"/>
          <p:cNvSpPr/>
          <p:nvPr/>
        </p:nvSpPr>
        <p:spPr>
          <a:xfrm>
            <a:off x="1795424" y="1285658"/>
            <a:ext cx="681593" cy="2281190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9" name="直方体 8"/>
          <p:cNvSpPr/>
          <p:nvPr/>
        </p:nvSpPr>
        <p:spPr>
          <a:xfrm>
            <a:off x="2032108" y="1764259"/>
            <a:ext cx="487987" cy="1219220"/>
          </a:xfrm>
          <a:prstGeom prst="cube">
            <a:avLst>
              <a:gd name="adj" fmla="val 65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10" name="直方体 9"/>
          <p:cNvSpPr/>
          <p:nvPr/>
        </p:nvSpPr>
        <p:spPr>
          <a:xfrm>
            <a:off x="2293237" y="1764259"/>
            <a:ext cx="487987" cy="1219220"/>
          </a:xfrm>
          <a:prstGeom prst="cube">
            <a:avLst>
              <a:gd name="adj" fmla="val 650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15" name="直方体 14"/>
          <p:cNvSpPr/>
          <p:nvPr/>
        </p:nvSpPr>
        <p:spPr>
          <a:xfrm>
            <a:off x="2567503" y="1761158"/>
            <a:ext cx="487987" cy="1219220"/>
          </a:xfrm>
          <a:prstGeom prst="cube">
            <a:avLst>
              <a:gd name="adj" fmla="val 650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14" name="直方体 13"/>
          <p:cNvSpPr/>
          <p:nvPr/>
        </p:nvSpPr>
        <p:spPr>
          <a:xfrm>
            <a:off x="2840598" y="2097828"/>
            <a:ext cx="344482" cy="456269"/>
          </a:xfrm>
          <a:prstGeom prst="cube">
            <a:avLst>
              <a:gd name="adj" fmla="val 3595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3" name="直方体 22"/>
          <p:cNvSpPr/>
          <p:nvPr/>
        </p:nvSpPr>
        <p:spPr>
          <a:xfrm>
            <a:off x="3127541" y="2097828"/>
            <a:ext cx="344482" cy="456269"/>
          </a:xfrm>
          <a:prstGeom prst="cube">
            <a:avLst>
              <a:gd name="adj" fmla="val 359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5" name="直方体 24"/>
          <p:cNvSpPr/>
          <p:nvPr/>
        </p:nvSpPr>
        <p:spPr>
          <a:xfrm>
            <a:off x="3442320" y="2087402"/>
            <a:ext cx="344482" cy="456269"/>
          </a:xfrm>
          <a:prstGeom prst="cube">
            <a:avLst>
              <a:gd name="adj" fmla="val 359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1" name="直方体 20"/>
          <p:cNvSpPr/>
          <p:nvPr/>
        </p:nvSpPr>
        <p:spPr>
          <a:xfrm>
            <a:off x="3712827" y="2209459"/>
            <a:ext cx="293830" cy="206373"/>
          </a:xfrm>
          <a:prstGeom prst="cube">
            <a:avLst>
              <a:gd name="adj" fmla="val 3101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6" name="直方体 25"/>
          <p:cNvSpPr/>
          <p:nvPr/>
        </p:nvSpPr>
        <p:spPr>
          <a:xfrm>
            <a:off x="3992858" y="2200432"/>
            <a:ext cx="293830" cy="206373"/>
          </a:xfrm>
          <a:prstGeom prst="cube">
            <a:avLst>
              <a:gd name="adj" fmla="val 31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7" name="直方体 26"/>
          <p:cNvSpPr/>
          <p:nvPr/>
        </p:nvSpPr>
        <p:spPr>
          <a:xfrm>
            <a:off x="4266793" y="2206736"/>
            <a:ext cx="293830" cy="206373"/>
          </a:xfrm>
          <a:prstGeom prst="cube">
            <a:avLst>
              <a:gd name="adj" fmla="val 31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8" name="直方体 27"/>
          <p:cNvSpPr/>
          <p:nvPr/>
        </p:nvSpPr>
        <p:spPr>
          <a:xfrm>
            <a:off x="4391508" y="1947047"/>
            <a:ext cx="814911" cy="786991"/>
          </a:xfrm>
          <a:prstGeom prst="cube">
            <a:avLst>
              <a:gd name="adj" fmla="val 87816"/>
            </a:avLst>
          </a:prstGeom>
          <a:solidFill>
            <a:srgbClr val="00B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cxnSp>
        <p:nvCxnSpPr>
          <p:cNvPr id="98" name="直線コネクタ 97"/>
          <p:cNvCxnSpPr/>
          <p:nvPr/>
        </p:nvCxnSpPr>
        <p:spPr>
          <a:xfrm flipV="1">
            <a:off x="4542774" y="1950550"/>
            <a:ext cx="565803" cy="291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>
            <a:cxnSpLocks/>
          </p:cNvCxnSpPr>
          <p:nvPr/>
        </p:nvCxnSpPr>
        <p:spPr>
          <a:xfrm flipH="1">
            <a:off x="4374953" y="2341922"/>
            <a:ext cx="116583" cy="358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-865657" y="2036402"/>
            <a:ext cx="2589025" cy="904861"/>
          </a:xfrm>
          <a:prstGeom prst="rect">
            <a:avLst/>
          </a:prstGeom>
          <a:noFill/>
        </p:spPr>
        <p:txBody>
          <a:bodyPr wrap="square" lIns="121920" tIns="60959" rIns="121920" bIns="60959" rtlCol="0" anchor="t">
            <a:spAutoFit/>
          </a:bodyPr>
          <a:lstStyle/>
          <a:p>
            <a:pPr algn="ctr"/>
            <a:r>
              <a:rPr lang="en-US" altLang="ja-JP" sz="2540" i="1" dirty="0"/>
              <a:t>Text </a:t>
            </a:r>
          </a:p>
          <a:p>
            <a:pPr algn="ctr"/>
            <a:r>
              <a:rPr lang="en-US" altLang="ja-JP" sz="2540" i="1" dirty="0"/>
              <a:t>Input</a:t>
            </a:r>
            <a:endParaRPr lang="ja-JP" altLang="en-US" sz="2540" i="1" dirty="0"/>
          </a:p>
        </p:txBody>
      </p:sp>
      <p:sp>
        <p:nvSpPr>
          <p:cNvPr id="167" name="円/楕円 166">
            <a:extLst>
              <a:ext uri="{FF2B5EF4-FFF2-40B4-BE49-F238E27FC236}">
                <a16:creationId xmlns:a16="http://schemas.microsoft.com/office/drawing/2014/main" id="{3E43D819-1F68-1271-ADB8-67A7EA8394D2}"/>
              </a:ext>
            </a:extLst>
          </p:cNvPr>
          <p:cNvSpPr/>
          <p:nvPr/>
        </p:nvSpPr>
        <p:spPr>
          <a:xfrm>
            <a:off x="4417101" y="4795820"/>
            <a:ext cx="4022464" cy="123275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grpSp>
        <p:nvGrpSpPr>
          <p:cNvPr id="151" name="Group 5">
            <a:extLst>
              <a:ext uri="{FF2B5EF4-FFF2-40B4-BE49-F238E27FC236}">
                <a16:creationId xmlns:a16="http://schemas.microsoft.com/office/drawing/2014/main" id="{BCE12C80-C41D-21B9-58FA-712ADB2B70A8}"/>
              </a:ext>
            </a:extLst>
          </p:cNvPr>
          <p:cNvGrpSpPr>
            <a:grpSpLocks/>
          </p:cNvGrpSpPr>
          <p:nvPr/>
        </p:nvGrpSpPr>
        <p:grpSpPr bwMode="auto">
          <a:xfrm>
            <a:off x="5420452" y="3787510"/>
            <a:ext cx="1164479" cy="1719621"/>
            <a:chOff x="119" y="2009"/>
            <a:chExt cx="672" cy="1012"/>
          </a:xfrm>
        </p:grpSpPr>
        <p:sp>
          <p:nvSpPr>
            <p:cNvPr id="163" name="Oval 6">
              <a:extLst>
                <a:ext uri="{FF2B5EF4-FFF2-40B4-BE49-F238E27FC236}">
                  <a16:creationId xmlns:a16="http://schemas.microsoft.com/office/drawing/2014/main" id="{8933B17D-8EC4-A112-6E48-1953A6291D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64" name="Line 7">
              <a:extLst>
                <a:ext uri="{FF2B5EF4-FFF2-40B4-BE49-F238E27FC236}">
                  <a16:creationId xmlns:a16="http://schemas.microsoft.com/office/drawing/2014/main" id="{8A11095E-5E70-A765-476D-5E16FDB2440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Line 8">
              <a:extLst>
                <a:ext uri="{FF2B5EF4-FFF2-40B4-BE49-F238E27FC236}">
                  <a16:creationId xmlns:a16="http://schemas.microsoft.com/office/drawing/2014/main" id="{9EE3FEB8-B536-CAAB-7F35-7DE0F6B9E9B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84" name="Oval 6">
              <a:extLst>
                <a:ext uri="{FF2B5EF4-FFF2-40B4-BE49-F238E27FC236}">
                  <a16:creationId xmlns:a16="http://schemas.microsoft.com/office/drawing/2014/main" id="{104F2FF1-9CB4-F8CE-E397-A20EE1E118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172" y="2027"/>
              <a:ext cx="346" cy="145"/>
            </a:xfrm>
            <a:prstGeom prst="ellipse">
              <a:avLst/>
            </a:prstGeom>
            <a:solidFill>
              <a:srgbClr val="C0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43" name="Oval 6">
              <a:extLst>
                <a:ext uri="{FF2B5EF4-FFF2-40B4-BE49-F238E27FC236}">
                  <a16:creationId xmlns:a16="http://schemas.microsoft.com/office/drawing/2014/main" id="{AE743E5D-5F4A-2087-C03C-E7C9AC6EAF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33" y="2053"/>
              <a:ext cx="222" cy="93"/>
            </a:xfrm>
            <a:prstGeom prst="ellipse">
              <a:avLst/>
            </a:prstGeom>
            <a:solidFill>
              <a:srgbClr val="92D05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52" name="Group 9">
            <a:extLst>
              <a:ext uri="{FF2B5EF4-FFF2-40B4-BE49-F238E27FC236}">
                <a16:creationId xmlns:a16="http://schemas.microsoft.com/office/drawing/2014/main" id="{27B2280F-8F25-23A6-11FB-CED53E8F08C7}"/>
              </a:ext>
            </a:extLst>
          </p:cNvPr>
          <p:cNvGrpSpPr>
            <a:grpSpLocks/>
          </p:cNvGrpSpPr>
          <p:nvPr/>
        </p:nvGrpSpPr>
        <p:grpSpPr bwMode="auto">
          <a:xfrm>
            <a:off x="6205660" y="3742456"/>
            <a:ext cx="1340551" cy="1819875"/>
            <a:chOff x="2515" y="2112"/>
            <a:chExt cx="890" cy="1207"/>
          </a:xfrm>
        </p:grpSpPr>
        <p:sp>
          <p:nvSpPr>
            <p:cNvPr id="158" name="Oval 10">
              <a:extLst>
                <a:ext uri="{FF2B5EF4-FFF2-40B4-BE49-F238E27FC236}">
                  <a16:creationId xmlns:a16="http://schemas.microsoft.com/office/drawing/2014/main" id="{6A785FDB-7077-C900-5CB1-2C58F64F21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898079">
              <a:off x="3029" y="1986"/>
              <a:ext cx="250" cy="502"/>
            </a:xfrm>
            <a:prstGeom prst="ellipse">
              <a:avLst/>
            </a:prstGeom>
            <a:solidFill>
              <a:srgbClr val="00B0F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Line 11">
              <a:extLst>
                <a:ext uri="{FF2B5EF4-FFF2-40B4-BE49-F238E27FC236}">
                  <a16:creationId xmlns:a16="http://schemas.microsoft.com/office/drawing/2014/main" id="{5F17ACCE-5E38-359F-71F5-66E36CF581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808226" flipH="1">
              <a:off x="2294" y="2405"/>
              <a:ext cx="961" cy="5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60" name="Line 12">
              <a:extLst>
                <a:ext uri="{FF2B5EF4-FFF2-40B4-BE49-F238E27FC236}">
                  <a16:creationId xmlns:a16="http://schemas.microsoft.com/office/drawing/2014/main" id="{E8C5DC69-8E07-3750-7823-03E4454B1CB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808226" flipH="1">
              <a:off x="2460" y="2752"/>
              <a:ext cx="1088" cy="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96" name="Oval 10">
              <a:extLst>
                <a:ext uri="{FF2B5EF4-FFF2-40B4-BE49-F238E27FC236}">
                  <a16:creationId xmlns:a16="http://schemas.microsoft.com/office/drawing/2014/main" id="{6B2BA98E-FC1B-2B5C-7901-875CCCAEDE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701921">
              <a:off x="3047" y="2038"/>
              <a:ext cx="197" cy="39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44" name="Oval 10">
              <a:extLst>
                <a:ext uri="{FF2B5EF4-FFF2-40B4-BE49-F238E27FC236}">
                  <a16:creationId xmlns:a16="http://schemas.microsoft.com/office/drawing/2014/main" id="{5B2AC085-429F-7DE9-2736-D0248AAAA5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701921">
              <a:off x="3086" y="2113"/>
              <a:ext cx="115" cy="230"/>
            </a:xfrm>
            <a:prstGeom prst="ellipse">
              <a:avLst/>
            </a:prstGeom>
            <a:solidFill>
              <a:srgbClr val="0070C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54" name="Line 21">
            <a:extLst>
              <a:ext uri="{FF2B5EF4-FFF2-40B4-BE49-F238E27FC236}">
                <a16:creationId xmlns:a16="http://schemas.microsoft.com/office/drawing/2014/main" id="{F70E8C1C-2E89-D517-6F02-54A110EA73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8717" y="4075773"/>
            <a:ext cx="663273" cy="123254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55" name="Freeform 22">
            <a:extLst>
              <a:ext uri="{FF2B5EF4-FFF2-40B4-BE49-F238E27FC236}">
                <a16:creationId xmlns:a16="http://schemas.microsoft.com/office/drawing/2014/main" id="{E3553692-B1EB-50D3-70BE-3090306C5DEF}"/>
              </a:ext>
            </a:extLst>
          </p:cNvPr>
          <p:cNvSpPr>
            <a:spLocks/>
          </p:cNvSpPr>
          <p:nvPr/>
        </p:nvSpPr>
        <p:spPr bwMode="auto">
          <a:xfrm rot="11170648" flipV="1">
            <a:off x="6205431" y="4733979"/>
            <a:ext cx="377762" cy="134239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 Box 26">
                <a:extLst>
                  <a:ext uri="{FF2B5EF4-FFF2-40B4-BE49-F238E27FC236}">
                    <a16:creationId xmlns:a16="http://schemas.microsoft.com/office/drawing/2014/main" id="{D2811779-7366-93B9-A489-737179869D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39143" y="4230017"/>
                <a:ext cx="633507" cy="513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sSubPr>
                        <m:e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2540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157" name="Text Box 26">
                <a:extLst>
                  <a:ext uri="{FF2B5EF4-FFF2-40B4-BE49-F238E27FC236}">
                    <a16:creationId xmlns:a16="http://schemas.microsoft.com/office/drawing/2014/main" id="{D2811779-7366-93B9-A489-737179869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9143" y="4230017"/>
                <a:ext cx="633507" cy="5139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F0394690-5FD4-B196-0AAC-6D2179D771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05" y="3961289"/>
                <a:ext cx="2467937" cy="1460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540" i="1">
                          <a:latin typeface="Cambria Math" panose="02040503050406030204" pitchFamily="18" charset="0"/>
                          <a:ea typeface="ＭＳ Ｐゴシック"/>
                        </a:rPr>
                        <m:t>𝑎𝑟𝑔𝑚𝑎𝑥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en-US" altLang="ja-JP" sz="2540" i="1">
                                  <a:latin typeface="Cambria Math" panose="02040503050406030204" pitchFamily="18" charset="0"/>
                                  <a:ea typeface="ＭＳ Ｐゴシック"/>
                                </a:rPr>
                              </m:ctrlPr>
                            </m:sSubPr>
                            <m:e>
                              <m:r>
                                <a:rPr lang="en-US" altLang="ja-JP" sz="2540" i="1">
                                  <a:latin typeface="Cambria Math" panose="02040503050406030204" pitchFamily="18" charset="0"/>
                                  <a:ea typeface="ＭＳ Ｐゴシック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ja-JP" sz="2540" i="1">
                                  <a:latin typeface="Cambria Math" panose="02040503050406030204" pitchFamily="18" charset="0"/>
                                  <a:ea typeface="ＭＳ Ｐゴシック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ja-JP" sz="2540" dirty="0">
                  <a:ea typeface="ＭＳ Ｐゴシック"/>
                </a:endParaRPr>
              </a:p>
              <a:p>
                <a:pPr fontAlgn="ctr">
                  <a:spcBef>
                    <a:spcPct val="0"/>
                  </a:spcBef>
                  <a:buNone/>
                  <a:defRPr/>
                </a:pPr>
                <a:endParaRPr lang="en-US" altLang="ja-JP" sz="2540" i="1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F0394690-5FD4-B196-0AAC-6D2179D77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505" y="3961289"/>
                <a:ext cx="2467937" cy="1460398"/>
              </a:xfrm>
              <a:prstGeom prst="rect">
                <a:avLst/>
              </a:prstGeom>
              <a:blipFill>
                <a:blip r:embed="rId4"/>
                <a:stretch>
                  <a:fillRect r="-17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右矢印 189">
            <a:extLst>
              <a:ext uri="{FF2B5EF4-FFF2-40B4-BE49-F238E27FC236}">
                <a16:creationId xmlns:a16="http://schemas.microsoft.com/office/drawing/2014/main" id="{37C72D40-5959-EB8A-C84C-A6DFB7FF6AAB}"/>
              </a:ext>
            </a:extLst>
          </p:cNvPr>
          <p:cNvSpPr/>
          <p:nvPr/>
        </p:nvSpPr>
        <p:spPr>
          <a:xfrm>
            <a:off x="4940307" y="2320548"/>
            <a:ext cx="314115" cy="2463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191" name="下矢印 190">
            <a:extLst>
              <a:ext uri="{FF2B5EF4-FFF2-40B4-BE49-F238E27FC236}">
                <a16:creationId xmlns:a16="http://schemas.microsoft.com/office/drawing/2014/main" id="{652CD86A-F086-7AC3-2FEB-419503E1E57D}"/>
              </a:ext>
            </a:extLst>
          </p:cNvPr>
          <p:cNvSpPr/>
          <p:nvPr/>
        </p:nvSpPr>
        <p:spPr>
          <a:xfrm>
            <a:off x="5696462" y="2980377"/>
            <a:ext cx="233655" cy="5864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CB12D854-86B3-ECC7-BE18-D8FC703D6393}"/>
              </a:ext>
            </a:extLst>
          </p:cNvPr>
          <p:cNvSpPr txBox="1"/>
          <p:nvPr/>
        </p:nvSpPr>
        <p:spPr>
          <a:xfrm>
            <a:off x="2605283" y="4316334"/>
            <a:ext cx="3409595" cy="904861"/>
          </a:xfrm>
          <a:prstGeom prst="rect">
            <a:avLst/>
          </a:prstGeom>
          <a:noFill/>
        </p:spPr>
        <p:txBody>
          <a:bodyPr wrap="square" lIns="121920" tIns="60959" rIns="121920" bIns="60959" rtlCol="0" anchor="t">
            <a:spAutoFit/>
          </a:bodyPr>
          <a:lstStyle/>
          <a:p>
            <a:pPr algn="ctr"/>
            <a:r>
              <a:rPr lang="en-US" altLang="ja-JP" sz="2540" dirty="0">
                <a:ea typeface="游ゴシック"/>
              </a:rPr>
              <a:t>Unembedding </a:t>
            </a:r>
          </a:p>
          <a:p>
            <a:pPr algn="ctr"/>
            <a:r>
              <a:rPr lang="en-US" altLang="ja-JP" sz="2540" dirty="0">
                <a:ea typeface="游ゴシック"/>
              </a:rPr>
              <a:t>Space</a:t>
            </a:r>
            <a:endParaRPr lang="ja-JP" altLang="en-US" sz="2540" dirty="0"/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98030613-A666-DBF6-88EA-31AC52953209}"/>
              </a:ext>
            </a:extLst>
          </p:cNvPr>
          <p:cNvSpPr txBox="1"/>
          <p:nvPr/>
        </p:nvSpPr>
        <p:spPr>
          <a:xfrm>
            <a:off x="2422960" y="1187685"/>
            <a:ext cx="1757048" cy="513985"/>
          </a:xfrm>
          <a:prstGeom prst="rect">
            <a:avLst/>
          </a:prstGeom>
          <a:noFill/>
        </p:spPr>
        <p:txBody>
          <a:bodyPr wrap="square" lIns="121920" tIns="60959" rIns="121920" bIns="60959" rtlCol="0" anchor="t">
            <a:spAutoFit/>
          </a:bodyPr>
          <a:lstStyle/>
          <a:p>
            <a:pPr algn="ctr"/>
            <a:r>
              <a:rPr lang="en-US" altLang="ja-JP" sz="2540" dirty="0">
                <a:ea typeface="游ゴシック"/>
              </a:rPr>
              <a:t>LLM</a:t>
            </a:r>
            <a:endParaRPr lang="ja-JP" altLang="en-US" sz="254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テキスト ボックス 214">
                <a:extLst>
                  <a:ext uri="{FF2B5EF4-FFF2-40B4-BE49-F238E27FC236}">
                    <a16:creationId xmlns:a16="http://schemas.microsoft.com/office/drawing/2014/main" id="{3E910770-69DB-1FDC-D2AE-B74D6955D2C6}"/>
                  </a:ext>
                </a:extLst>
              </p:cNvPr>
              <p:cNvSpPr txBox="1"/>
              <p:nvPr/>
            </p:nvSpPr>
            <p:spPr>
              <a:xfrm>
                <a:off x="3944447" y="646213"/>
                <a:ext cx="3552806" cy="48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540" dirty="0"/>
                  <a:t>Top-</a:t>
                </a:r>
                <a14:m>
                  <m:oMath xmlns:m="http://schemas.openxmlformats.org/officeDocument/2006/math">
                    <m:r>
                      <a:rPr lang="en-US" altLang="ja-JP" sz="254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540" dirty="0"/>
                  <a:t> Feature Vectors</a:t>
                </a:r>
                <a:endParaRPr lang="ja-JP" altLang="en-US" sz="2540" dirty="0"/>
              </a:p>
            </p:txBody>
          </p:sp>
        </mc:Choice>
        <mc:Fallback xmlns="">
          <p:sp>
            <p:nvSpPr>
              <p:cNvPr id="215" name="テキスト ボックス 214">
                <a:extLst>
                  <a:ext uri="{FF2B5EF4-FFF2-40B4-BE49-F238E27FC236}">
                    <a16:creationId xmlns:a16="http://schemas.microsoft.com/office/drawing/2014/main" id="{3E910770-69DB-1FDC-D2AE-B74D6955D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447" y="646213"/>
                <a:ext cx="3552806" cy="483209"/>
              </a:xfrm>
              <a:prstGeom prst="rect">
                <a:avLst/>
              </a:prstGeom>
              <a:blipFill>
                <a:blip r:embed="rId5"/>
                <a:stretch>
                  <a:fillRect l="-2230" t="-11392" r="-2230" b="-31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テキスト ボックス 218">
            <a:extLst>
              <a:ext uri="{FF2B5EF4-FFF2-40B4-BE49-F238E27FC236}">
                <a16:creationId xmlns:a16="http://schemas.microsoft.com/office/drawing/2014/main" id="{E0E16C02-A238-6158-400D-5AD61D4D7FFD}"/>
              </a:ext>
            </a:extLst>
          </p:cNvPr>
          <p:cNvSpPr txBox="1"/>
          <p:nvPr/>
        </p:nvSpPr>
        <p:spPr>
          <a:xfrm>
            <a:off x="6115922" y="3223963"/>
            <a:ext cx="2641132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40" dirty="0"/>
              <a:t>Concept Flag</a:t>
            </a:r>
            <a:endParaRPr lang="ja-JP" altLang="en-US" sz="2540" dirty="0"/>
          </a:p>
        </p:txBody>
      </p:sp>
      <p:grpSp>
        <p:nvGrpSpPr>
          <p:cNvPr id="24" name="グループ化 219">
            <a:extLst>
              <a:ext uri="{FF2B5EF4-FFF2-40B4-BE49-F238E27FC236}">
                <a16:creationId xmlns:a16="http://schemas.microsoft.com/office/drawing/2014/main" id="{48B0ADF9-D75F-1729-A6DE-B508F22CE617}"/>
              </a:ext>
            </a:extLst>
          </p:cNvPr>
          <p:cNvGrpSpPr/>
          <p:nvPr/>
        </p:nvGrpSpPr>
        <p:grpSpPr>
          <a:xfrm>
            <a:off x="3793818" y="2101479"/>
            <a:ext cx="2349248" cy="1100561"/>
            <a:chOff x="2142427" y="5128034"/>
            <a:chExt cx="1761937" cy="825421"/>
          </a:xfrm>
        </p:grpSpPr>
        <p:grpSp>
          <p:nvGrpSpPr>
            <p:cNvPr id="29" name="グループ化 220">
              <a:extLst>
                <a:ext uri="{FF2B5EF4-FFF2-40B4-BE49-F238E27FC236}">
                  <a16:creationId xmlns:a16="http://schemas.microsoft.com/office/drawing/2014/main" id="{A997F5E6-D0DC-E44F-C96C-6E3D304E9B06}"/>
                </a:ext>
              </a:extLst>
            </p:cNvPr>
            <p:cNvGrpSpPr/>
            <p:nvPr/>
          </p:nvGrpSpPr>
          <p:grpSpPr>
            <a:xfrm>
              <a:off x="2142427" y="5128034"/>
              <a:ext cx="1644414" cy="825421"/>
              <a:chOff x="1087001" y="2718661"/>
              <a:chExt cx="1972831" cy="1013698"/>
            </a:xfrm>
          </p:grpSpPr>
          <p:sp>
            <p:nvSpPr>
              <p:cNvPr id="34" name="テキスト ボックス 233">
                <a:extLst>
                  <a:ext uri="{FF2B5EF4-FFF2-40B4-BE49-F238E27FC236}">
                    <a16:creationId xmlns:a16="http://schemas.microsoft.com/office/drawing/2014/main" id="{47ECC3CB-DC2C-A045-33F5-5E2078E5C188}"/>
                  </a:ext>
                </a:extLst>
              </p:cNvPr>
              <p:cNvSpPr txBox="1"/>
              <p:nvPr/>
            </p:nvSpPr>
            <p:spPr>
              <a:xfrm>
                <a:off x="1087001" y="3372333"/>
                <a:ext cx="889548" cy="360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endParaRPr lang="ja-JP" altLang="en-US" sz="2540" dirty="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5" name="右大かっこ 234">
                <a:extLst>
                  <a:ext uri="{FF2B5EF4-FFF2-40B4-BE49-F238E27FC236}">
                    <a16:creationId xmlns:a16="http://schemas.microsoft.com/office/drawing/2014/main" id="{A03CA8E2-690C-C942-E07D-716EE8E7BF4A}"/>
                  </a:ext>
                </a:extLst>
              </p:cNvPr>
              <p:cNvSpPr/>
              <p:nvPr/>
            </p:nvSpPr>
            <p:spPr>
              <a:xfrm>
                <a:off x="2955661" y="2718661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6" name="右大かっこ 235">
                <a:extLst>
                  <a:ext uri="{FF2B5EF4-FFF2-40B4-BE49-F238E27FC236}">
                    <a16:creationId xmlns:a16="http://schemas.microsoft.com/office/drawing/2014/main" id="{C58BB319-F080-C33F-23F2-1F9872E7F197}"/>
                  </a:ext>
                </a:extLst>
              </p:cNvPr>
              <p:cNvSpPr/>
              <p:nvPr/>
            </p:nvSpPr>
            <p:spPr>
              <a:xfrm rot="10800000">
                <a:off x="2497585" y="2721385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0" name="右大かっこ 235">
                <a:extLst>
                  <a:ext uri="{FF2B5EF4-FFF2-40B4-BE49-F238E27FC236}">
                    <a16:creationId xmlns:a16="http://schemas.microsoft.com/office/drawing/2014/main" id="{32DBF5DB-F963-4A29-E1D6-4D76045D509F}"/>
                  </a:ext>
                </a:extLst>
              </p:cNvPr>
              <p:cNvSpPr/>
              <p:nvPr/>
            </p:nvSpPr>
            <p:spPr>
              <a:xfrm rot="10800000">
                <a:off x="2445499" y="2718661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30" name="直方体 221">
              <a:extLst>
                <a:ext uri="{FF2B5EF4-FFF2-40B4-BE49-F238E27FC236}">
                  <a16:creationId xmlns:a16="http://schemas.microsoft.com/office/drawing/2014/main" id="{5992C49B-97BD-F76A-9698-D543B3B2FF01}"/>
                </a:ext>
              </a:extLst>
            </p:cNvPr>
            <p:cNvSpPr/>
            <p:nvPr/>
          </p:nvSpPr>
          <p:spPr>
            <a:xfrm rot="18919628">
              <a:off x="3180828" y="5219046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540"/>
            </a:p>
          </p:txBody>
        </p:sp>
        <p:sp>
          <p:nvSpPr>
            <p:cNvPr id="31" name="直方体 230">
              <a:extLst>
                <a:ext uri="{FF2B5EF4-FFF2-40B4-BE49-F238E27FC236}">
                  <a16:creationId xmlns:a16="http://schemas.microsoft.com/office/drawing/2014/main" id="{A1F427F8-3F2F-F6B7-EBA8-A9BC3CC683F6}"/>
                </a:ext>
              </a:extLst>
            </p:cNvPr>
            <p:cNvSpPr/>
            <p:nvPr/>
          </p:nvSpPr>
          <p:spPr>
            <a:xfrm rot="18919628">
              <a:off x="3279000" y="5219045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540" dirty="0"/>
            </a:p>
          </p:txBody>
        </p:sp>
        <p:sp>
          <p:nvSpPr>
            <p:cNvPr id="32" name="直方体 231">
              <a:extLst>
                <a:ext uri="{FF2B5EF4-FFF2-40B4-BE49-F238E27FC236}">
                  <a16:creationId xmlns:a16="http://schemas.microsoft.com/office/drawing/2014/main" id="{6C3D6723-5236-82C3-DCD4-8E8EF2048228}"/>
                </a:ext>
              </a:extLst>
            </p:cNvPr>
            <p:cNvSpPr/>
            <p:nvPr/>
          </p:nvSpPr>
          <p:spPr>
            <a:xfrm rot="18919628">
              <a:off x="3413226" y="5222815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540"/>
            </a:p>
          </p:txBody>
        </p:sp>
        <p:sp>
          <p:nvSpPr>
            <p:cNvPr id="33" name="直方体 232">
              <a:extLst>
                <a:ext uri="{FF2B5EF4-FFF2-40B4-BE49-F238E27FC236}">
                  <a16:creationId xmlns:a16="http://schemas.microsoft.com/office/drawing/2014/main" id="{8CA9C810-24C4-1A8A-3531-4A2B1965B2F3}"/>
                </a:ext>
              </a:extLst>
            </p:cNvPr>
            <p:cNvSpPr/>
            <p:nvPr/>
          </p:nvSpPr>
          <p:spPr>
            <a:xfrm rot="18919628">
              <a:off x="3510579" y="5225433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00B05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540">
                <a:solidFill>
                  <a:srgbClr val="5B9BD5"/>
                </a:solidFill>
              </a:endParaRPr>
            </a:p>
          </p:txBody>
        </p:sp>
      </p:grpSp>
      <p:sp>
        <p:nvSpPr>
          <p:cNvPr id="37" name="Freeform 22">
            <a:extLst>
              <a:ext uri="{FF2B5EF4-FFF2-40B4-BE49-F238E27FC236}">
                <a16:creationId xmlns:a16="http://schemas.microsoft.com/office/drawing/2014/main" id="{56D00425-C22B-08EF-ED0D-8490853EF687}"/>
              </a:ext>
            </a:extLst>
          </p:cNvPr>
          <p:cNvSpPr>
            <a:spLocks/>
          </p:cNvSpPr>
          <p:nvPr/>
        </p:nvSpPr>
        <p:spPr bwMode="auto">
          <a:xfrm rot="7293877" flipV="1">
            <a:off x="6104973" y="5269088"/>
            <a:ext cx="388359" cy="127789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39" name="右大かっこ 234">
            <a:extLst>
              <a:ext uri="{FF2B5EF4-FFF2-40B4-BE49-F238E27FC236}">
                <a16:creationId xmlns:a16="http://schemas.microsoft.com/office/drawing/2014/main" id="{E653950A-14A6-D2C9-86CA-46A81DD974AC}"/>
              </a:ext>
            </a:extLst>
          </p:cNvPr>
          <p:cNvSpPr/>
          <p:nvPr/>
        </p:nvSpPr>
        <p:spPr>
          <a:xfrm>
            <a:off x="5928481" y="2101475"/>
            <a:ext cx="115773" cy="727089"/>
          </a:xfrm>
          <a:prstGeom prst="righ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3A382B0-3D8D-0619-BFDE-87BAB403C417}"/>
              </a:ext>
            </a:extLst>
          </p:cNvPr>
          <p:cNvCxnSpPr>
            <a:cxnSpLocks/>
          </p:cNvCxnSpPr>
          <p:nvPr/>
        </p:nvCxnSpPr>
        <p:spPr>
          <a:xfrm rot="10800000">
            <a:off x="892342" y="3195569"/>
            <a:ext cx="3400054" cy="2175888"/>
          </a:xfrm>
          <a:prstGeom prst="bentConnector3">
            <a:avLst>
              <a:gd name="adj1" fmla="val 123678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4A1C8CE-0888-0CBA-4170-44F427011962}"/>
              </a:ext>
            </a:extLst>
          </p:cNvPr>
          <p:cNvGrpSpPr/>
          <p:nvPr/>
        </p:nvGrpSpPr>
        <p:grpSpPr>
          <a:xfrm rot="14208113">
            <a:off x="5404968" y="5186471"/>
            <a:ext cx="1164479" cy="1719621"/>
            <a:chOff x="8804474" y="3442276"/>
            <a:chExt cx="873359" cy="1289716"/>
          </a:xfrm>
        </p:grpSpPr>
        <p:sp>
          <p:nvSpPr>
            <p:cNvPr id="57" name="Oval 6">
              <a:extLst>
                <a:ext uri="{FF2B5EF4-FFF2-40B4-BE49-F238E27FC236}">
                  <a16:creationId xmlns:a16="http://schemas.microsoft.com/office/drawing/2014/main" id="{97C56E2B-ED49-77A7-5008-275E706CA6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804474" y="3442276"/>
              <a:ext cx="593936" cy="244689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58" name="Line 7">
              <a:extLst>
                <a:ext uri="{FF2B5EF4-FFF2-40B4-BE49-F238E27FC236}">
                  <a16:creationId xmlns:a16="http://schemas.microsoft.com/office/drawing/2014/main" id="{07271CE4-793E-B636-16D0-E0F128DD155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>
              <a:off x="9111189" y="3570993"/>
              <a:ext cx="135163" cy="1160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D3140936-E65C-8B73-9936-F9BDA17C9E6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9228157" y="3542955"/>
              <a:ext cx="449676" cy="1046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86" name="Oval 6">
              <a:extLst>
                <a:ext uri="{FF2B5EF4-FFF2-40B4-BE49-F238E27FC236}">
                  <a16:creationId xmlns:a16="http://schemas.microsoft.com/office/drawing/2014/main" id="{12CF5726-8597-3F7F-C8D7-4CC2B092DA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865149" y="3465037"/>
              <a:ext cx="469488" cy="192861"/>
            </a:xfrm>
            <a:prstGeom prst="ellipse">
              <a:avLst/>
            </a:prstGeom>
            <a:solidFill>
              <a:srgbClr val="C0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60" name="Oval 6">
              <a:extLst>
                <a:ext uri="{FF2B5EF4-FFF2-40B4-BE49-F238E27FC236}">
                  <a16:creationId xmlns:a16="http://schemas.microsoft.com/office/drawing/2014/main" id="{C8B8925D-C8C6-557E-4E88-7F365D5EAF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952633" y="3498351"/>
              <a:ext cx="288520" cy="118521"/>
            </a:xfrm>
            <a:prstGeom prst="ellipse">
              <a:avLst/>
            </a:prstGeom>
            <a:solidFill>
              <a:srgbClr val="7030A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62" name="Line 21">
            <a:extLst>
              <a:ext uri="{FF2B5EF4-FFF2-40B4-BE49-F238E27FC236}">
                <a16:creationId xmlns:a16="http://schemas.microsoft.com/office/drawing/2014/main" id="{FFCD238E-8C22-661B-5466-601C8AD2D6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73012" y="4103129"/>
            <a:ext cx="495913" cy="125564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63" name="Line 21">
            <a:extLst>
              <a:ext uri="{FF2B5EF4-FFF2-40B4-BE49-F238E27FC236}">
                <a16:creationId xmlns:a16="http://schemas.microsoft.com/office/drawing/2014/main" id="{224EE562-4FDB-3EF9-5B9E-2777977093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2244" y="5386996"/>
            <a:ext cx="745439" cy="104177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86B1EB-DBDF-528B-B993-D776DA4826C3}"/>
              </a:ext>
            </a:extLst>
          </p:cNvPr>
          <p:cNvGrpSpPr/>
          <p:nvPr/>
        </p:nvGrpSpPr>
        <p:grpSpPr>
          <a:xfrm rot="7834523">
            <a:off x="6560293" y="4697092"/>
            <a:ext cx="1164479" cy="1719621"/>
            <a:chOff x="8804474" y="3442276"/>
            <a:chExt cx="873359" cy="1289716"/>
          </a:xfrm>
        </p:grpSpPr>
        <p:sp>
          <p:nvSpPr>
            <p:cNvPr id="65" name="Oval 6">
              <a:extLst>
                <a:ext uri="{FF2B5EF4-FFF2-40B4-BE49-F238E27FC236}">
                  <a16:creationId xmlns:a16="http://schemas.microsoft.com/office/drawing/2014/main" id="{EDAFE961-6BC1-513C-FC9D-EAF9DE8CB8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804474" y="3442276"/>
              <a:ext cx="593936" cy="244689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66" name="Line 7">
              <a:extLst>
                <a:ext uri="{FF2B5EF4-FFF2-40B4-BE49-F238E27FC236}">
                  <a16:creationId xmlns:a16="http://schemas.microsoft.com/office/drawing/2014/main" id="{9F4F71B6-8AE3-9BE3-E201-B69E2C5456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>
              <a:off x="9111189" y="3570993"/>
              <a:ext cx="135163" cy="1160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67" name="Line 8">
              <a:extLst>
                <a:ext uri="{FF2B5EF4-FFF2-40B4-BE49-F238E27FC236}">
                  <a16:creationId xmlns:a16="http://schemas.microsoft.com/office/drawing/2014/main" id="{7C75F5E0-D0B3-EDD1-D807-EBF42E75A29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9228157" y="3542955"/>
              <a:ext cx="449676" cy="1046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85" name="Oval 6">
              <a:extLst>
                <a:ext uri="{FF2B5EF4-FFF2-40B4-BE49-F238E27FC236}">
                  <a16:creationId xmlns:a16="http://schemas.microsoft.com/office/drawing/2014/main" id="{19EA3A24-DAD8-D37C-6D19-CD899C7F8F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892118" y="3473678"/>
              <a:ext cx="405553" cy="166597"/>
            </a:xfrm>
            <a:prstGeom prst="ellipse">
              <a:avLst/>
            </a:prstGeom>
            <a:solidFill>
              <a:srgbClr val="C0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68" name="Oval 6">
              <a:extLst>
                <a:ext uri="{FF2B5EF4-FFF2-40B4-BE49-F238E27FC236}">
                  <a16:creationId xmlns:a16="http://schemas.microsoft.com/office/drawing/2014/main" id="{EB0A8496-1924-7DA0-16B9-517D48C2FFE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958059" y="3493704"/>
              <a:ext cx="288520" cy="118521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69" name="Freeform 22">
            <a:extLst>
              <a:ext uri="{FF2B5EF4-FFF2-40B4-BE49-F238E27FC236}">
                <a16:creationId xmlns:a16="http://schemas.microsoft.com/office/drawing/2014/main" id="{59251AF4-E7C5-AD83-95B4-EAC73D182D0B}"/>
              </a:ext>
            </a:extLst>
          </p:cNvPr>
          <p:cNvSpPr>
            <a:spLocks/>
          </p:cNvSpPr>
          <p:nvPr/>
        </p:nvSpPr>
        <p:spPr bwMode="auto">
          <a:xfrm rot="14395733" flipV="1">
            <a:off x="6433791" y="5174365"/>
            <a:ext cx="377762" cy="134239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70" name="Line 21">
            <a:extLst>
              <a:ext uri="{FF2B5EF4-FFF2-40B4-BE49-F238E27FC236}">
                <a16:creationId xmlns:a16="http://schemas.microsoft.com/office/drawing/2014/main" id="{0684180E-4336-A024-D099-0EF3EE93E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7684" y="5371459"/>
            <a:ext cx="1235419" cy="47045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73" name="直方体 27">
            <a:extLst>
              <a:ext uri="{FF2B5EF4-FFF2-40B4-BE49-F238E27FC236}">
                <a16:creationId xmlns:a16="http://schemas.microsoft.com/office/drawing/2014/main" id="{117189CF-CB44-AC01-46FF-4F71C3FEBA05}"/>
              </a:ext>
            </a:extLst>
          </p:cNvPr>
          <p:cNvSpPr/>
          <p:nvPr/>
        </p:nvSpPr>
        <p:spPr>
          <a:xfrm>
            <a:off x="4375334" y="1512662"/>
            <a:ext cx="814911" cy="786991"/>
          </a:xfrm>
          <a:prstGeom prst="cube">
            <a:avLst>
              <a:gd name="adj" fmla="val 87816"/>
            </a:avLst>
          </a:prstGeom>
          <a:solidFill>
            <a:srgbClr val="FFC0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74" name="直方体 27">
            <a:extLst>
              <a:ext uri="{FF2B5EF4-FFF2-40B4-BE49-F238E27FC236}">
                <a16:creationId xmlns:a16="http://schemas.microsoft.com/office/drawing/2014/main" id="{4A1C612E-260D-D500-5A87-D0C2D4905EC1}"/>
              </a:ext>
            </a:extLst>
          </p:cNvPr>
          <p:cNvSpPr/>
          <p:nvPr/>
        </p:nvSpPr>
        <p:spPr>
          <a:xfrm>
            <a:off x="4308601" y="999636"/>
            <a:ext cx="814911" cy="786991"/>
          </a:xfrm>
          <a:prstGeom prst="cube">
            <a:avLst>
              <a:gd name="adj" fmla="val 87816"/>
            </a:avLst>
          </a:prstGeom>
          <a:solidFill>
            <a:srgbClr val="7030A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63431D1-4A9D-E0FE-BD5F-1A1AAFAAABA0}"/>
                  </a:ext>
                </a:extLst>
              </p:cNvPr>
              <p:cNvSpPr txBox="1"/>
              <p:nvPr/>
            </p:nvSpPr>
            <p:spPr>
              <a:xfrm>
                <a:off x="4667510" y="1511829"/>
                <a:ext cx="209994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JP" sz="3048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JP" sz="3048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63431D1-4A9D-E0FE-BD5F-1A1AAFAAA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510" y="1511829"/>
                <a:ext cx="209994" cy="469039"/>
              </a:xfrm>
              <a:prstGeom prst="rect">
                <a:avLst/>
              </a:prstGeom>
              <a:blipFill>
                <a:blip r:embed="rId6"/>
                <a:stretch>
                  <a:fillRect l="-35294" r="-41176" b="-270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 Box 26">
                <a:extLst>
                  <a:ext uri="{FF2B5EF4-FFF2-40B4-BE49-F238E27FC236}">
                    <a16:creationId xmlns:a16="http://schemas.microsoft.com/office/drawing/2014/main" id="{16877DFB-3CF6-D264-9767-79C6246FDD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0053" y="4939933"/>
                <a:ext cx="641009" cy="513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sSubPr>
                        <m:e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ja-JP" sz="2540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76" name="Text Box 26">
                <a:extLst>
                  <a:ext uri="{FF2B5EF4-FFF2-40B4-BE49-F238E27FC236}">
                    <a16:creationId xmlns:a16="http://schemas.microsoft.com/office/drawing/2014/main" id="{16877DFB-3CF6-D264-9767-79C6246FD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0053" y="4939933"/>
                <a:ext cx="641009" cy="513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E99FC95-B4A1-307A-4B19-0CDE527A4048}"/>
                  </a:ext>
                </a:extLst>
              </p:cNvPr>
              <p:cNvSpPr txBox="1"/>
              <p:nvPr/>
            </p:nvSpPr>
            <p:spPr>
              <a:xfrm>
                <a:off x="6257184" y="6142081"/>
                <a:ext cx="423193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JP" sz="3048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JP" sz="3048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E99FC95-B4A1-307A-4B19-0CDE527A4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184" y="6142081"/>
                <a:ext cx="423193" cy="469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26">
                <a:extLst>
                  <a:ext uri="{FF2B5EF4-FFF2-40B4-BE49-F238E27FC236}">
                    <a16:creationId xmlns:a16="http://schemas.microsoft.com/office/drawing/2014/main" id="{F4103763-7CE4-6556-F00F-D69F1C3E71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7385" y="4999977"/>
                <a:ext cx="654346" cy="513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sSubPr>
                        <m:e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ja-JP" sz="2540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78" name="Text Box 26">
                <a:extLst>
                  <a:ext uri="{FF2B5EF4-FFF2-40B4-BE49-F238E27FC236}">
                    <a16:creationId xmlns:a16="http://schemas.microsoft.com/office/drawing/2014/main" id="{F4103763-7CE4-6556-F00F-D69F1C3E7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7385" y="4999977"/>
                <a:ext cx="654346" cy="5139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テキスト ボックス 216">
                <a:extLst>
                  <a:ext uri="{FF2B5EF4-FFF2-40B4-BE49-F238E27FC236}">
                    <a16:creationId xmlns:a16="http://schemas.microsoft.com/office/drawing/2014/main" id="{B3A169F0-1D38-F94D-474A-FD6A118371F6}"/>
                  </a:ext>
                </a:extLst>
              </p:cNvPr>
              <p:cNvSpPr txBox="1"/>
              <p:nvPr/>
            </p:nvSpPr>
            <p:spPr>
              <a:xfrm>
                <a:off x="2934567" y="3566268"/>
                <a:ext cx="2641132" cy="48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54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54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ja-JP" sz="2540" i="1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en-US" altLang="ja-JP" sz="2540" dirty="0"/>
                  <a:t> Feature Flag</a:t>
                </a:r>
                <a:endParaRPr lang="ja-JP" altLang="en-US" sz="2540" dirty="0"/>
              </a:p>
            </p:txBody>
          </p:sp>
        </mc:Choice>
        <mc:Fallback xmlns="">
          <p:sp>
            <p:nvSpPr>
              <p:cNvPr id="81" name="テキスト ボックス 216">
                <a:extLst>
                  <a:ext uri="{FF2B5EF4-FFF2-40B4-BE49-F238E27FC236}">
                    <a16:creationId xmlns:a16="http://schemas.microsoft.com/office/drawing/2014/main" id="{B3A169F0-1D38-F94D-474A-FD6A1183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567" y="3566268"/>
                <a:ext cx="2641132" cy="483209"/>
              </a:xfrm>
              <a:prstGeom prst="rect">
                <a:avLst/>
              </a:prstGeom>
              <a:blipFill>
                <a:blip r:embed="rId10"/>
                <a:stretch>
                  <a:fillRect t="-7692" r="-1905" b="-3076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テキスト ボックス 216">
                <a:extLst>
                  <a:ext uri="{FF2B5EF4-FFF2-40B4-BE49-F238E27FC236}">
                    <a16:creationId xmlns:a16="http://schemas.microsoft.com/office/drawing/2014/main" id="{2815956D-4D55-F236-3A57-99251DD75095}"/>
                  </a:ext>
                </a:extLst>
              </p:cNvPr>
              <p:cNvSpPr txBox="1"/>
              <p:nvPr/>
            </p:nvSpPr>
            <p:spPr>
              <a:xfrm>
                <a:off x="6569470" y="6146758"/>
                <a:ext cx="2641132" cy="490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54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54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ja-JP" sz="2540" i="1"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rPr lang="en-US" altLang="ja-JP" sz="2540" dirty="0"/>
                  <a:t> Feature Flag</a:t>
                </a:r>
                <a:endParaRPr lang="ja-JP" altLang="en-US" sz="2540" dirty="0"/>
              </a:p>
            </p:txBody>
          </p:sp>
        </mc:Choice>
        <mc:Fallback xmlns="">
          <p:sp>
            <p:nvSpPr>
              <p:cNvPr id="82" name="テキスト ボックス 216">
                <a:extLst>
                  <a:ext uri="{FF2B5EF4-FFF2-40B4-BE49-F238E27FC236}">
                    <a16:creationId xmlns:a16="http://schemas.microsoft.com/office/drawing/2014/main" id="{2815956D-4D55-F236-3A57-99251DD75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470" y="6146758"/>
                <a:ext cx="2641132" cy="490134"/>
              </a:xfrm>
              <a:prstGeom prst="rect">
                <a:avLst/>
              </a:prstGeom>
              <a:blipFill>
                <a:blip r:embed="rId11"/>
                <a:stretch>
                  <a:fillRect l="-693" t="-8642" r="-3695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216">
                <a:extLst>
                  <a:ext uri="{FF2B5EF4-FFF2-40B4-BE49-F238E27FC236}">
                    <a16:creationId xmlns:a16="http://schemas.microsoft.com/office/drawing/2014/main" id="{89B68635-51D4-B9C5-984C-678A05985CAF}"/>
                  </a:ext>
                </a:extLst>
              </p:cNvPr>
              <p:cNvSpPr txBox="1"/>
              <p:nvPr/>
            </p:nvSpPr>
            <p:spPr>
              <a:xfrm>
                <a:off x="2688242" y="5913992"/>
                <a:ext cx="2641132" cy="490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54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54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ja-JP" sz="254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ja-JP" sz="2540" dirty="0"/>
                  <a:t> Feature Flag</a:t>
                </a:r>
                <a:endParaRPr lang="ja-JP" altLang="en-US" sz="2540" dirty="0"/>
              </a:p>
            </p:txBody>
          </p:sp>
        </mc:Choice>
        <mc:Fallback xmlns="">
          <p:sp>
            <p:nvSpPr>
              <p:cNvPr id="83" name="テキスト ボックス 216">
                <a:extLst>
                  <a:ext uri="{FF2B5EF4-FFF2-40B4-BE49-F238E27FC236}">
                    <a16:creationId xmlns:a16="http://schemas.microsoft.com/office/drawing/2014/main" id="{89B68635-51D4-B9C5-984C-678A05985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242" y="5913992"/>
                <a:ext cx="2641132" cy="490134"/>
              </a:xfrm>
              <a:prstGeom prst="rect">
                <a:avLst/>
              </a:prstGeom>
              <a:blipFill>
                <a:blip r:embed="rId12"/>
                <a:stretch>
                  <a:fillRect t="-8642" r="-3002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D96990A-BA87-9B70-46F4-C8E50DDC9DC9}"/>
              </a:ext>
            </a:extLst>
          </p:cNvPr>
          <p:cNvSpPr txBox="1"/>
          <p:nvPr/>
        </p:nvSpPr>
        <p:spPr>
          <a:xfrm>
            <a:off x="5825895" y="1087971"/>
            <a:ext cx="3360215" cy="48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40" dirty="0"/>
              <a:t>I</a:t>
            </a:r>
            <a:r>
              <a:rPr lang="en-JP" sz="2540" dirty="0"/>
              <a:t>nput feature vectors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9631182-D992-AF3B-D63E-DFA3BDF4C9DF}"/>
              </a:ext>
            </a:extLst>
          </p:cNvPr>
          <p:cNvSpPr txBox="1"/>
          <p:nvPr/>
        </p:nvSpPr>
        <p:spPr>
          <a:xfrm>
            <a:off x="6049730" y="1591180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</a:t>
            </a:r>
            <a:r>
              <a:rPr lang="en-JP" sz="2000" dirty="0"/>
              <a:t>utput feature vector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3D87C84-5189-2F8F-A61C-BD19A88A1747}"/>
              </a:ext>
            </a:extLst>
          </p:cNvPr>
          <p:cNvSpPr txBox="1"/>
          <p:nvPr/>
        </p:nvSpPr>
        <p:spPr>
          <a:xfrm rot="16200000">
            <a:off x="5473930" y="1651795"/>
            <a:ext cx="138044" cy="7035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JP" sz="4572" dirty="0"/>
              <a:t>}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6E7E9134-ED6F-8BE3-1F91-38B21D309D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23207" y="1475583"/>
            <a:ext cx="523095" cy="231083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383313BE-8408-807E-53ED-E0940C2E82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2630" y="1815216"/>
            <a:ext cx="253763" cy="230065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5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  <p:bldP spid="14" grpId="0" animBg="1"/>
      <p:bldP spid="23" grpId="0" animBg="1"/>
      <p:bldP spid="25" grpId="0" animBg="1"/>
      <p:bldP spid="21" grpId="0" animBg="1"/>
      <p:bldP spid="26" grpId="0" animBg="1"/>
      <p:bldP spid="27" grpId="0" animBg="1"/>
      <p:bldP spid="28" grpId="0" animBg="1"/>
      <p:bldP spid="117" grpId="0"/>
      <p:bldP spid="167" grpId="0" animBg="1"/>
      <p:bldP spid="154" grpId="0" animBg="1"/>
      <p:bldP spid="155" grpId="0" animBg="1"/>
      <p:bldP spid="157" grpId="0"/>
      <p:bldP spid="2" grpId="0"/>
      <p:bldP spid="190" grpId="0" animBg="1"/>
      <p:bldP spid="191" grpId="0" animBg="1"/>
      <p:bldP spid="203" grpId="0"/>
      <p:bldP spid="213" grpId="0"/>
      <p:bldP spid="215" grpId="0"/>
      <p:bldP spid="219" grpId="0"/>
      <p:bldP spid="37" grpId="0" animBg="1"/>
      <p:bldP spid="39" grpId="0" animBg="1"/>
      <p:bldP spid="62" grpId="0" animBg="1"/>
      <p:bldP spid="63" grpId="0" animBg="1"/>
      <p:bldP spid="69" grpId="0" animBg="1"/>
      <p:bldP spid="70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81" grpId="0"/>
      <p:bldP spid="82" grpId="0"/>
      <p:bldP spid="83" grpId="0"/>
      <p:bldP spid="87" grpId="0"/>
      <p:bldP spid="88" grpId="0"/>
      <p:bldP spid="8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D47B-939E-47D5-87B8-42C3BD4B5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方体 3">
            <a:extLst>
              <a:ext uri="{FF2B5EF4-FFF2-40B4-BE49-F238E27FC236}">
                <a16:creationId xmlns:a16="http://schemas.microsoft.com/office/drawing/2014/main" id="{B9FC2283-DA5F-0B88-2AF6-048F559C6D18}"/>
              </a:ext>
            </a:extLst>
          </p:cNvPr>
          <p:cNvSpPr/>
          <p:nvPr/>
        </p:nvSpPr>
        <p:spPr>
          <a:xfrm>
            <a:off x="933202" y="768058"/>
            <a:ext cx="1029819" cy="3147855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5" name="直方体 4">
            <a:extLst>
              <a:ext uri="{FF2B5EF4-FFF2-40B4-BE49-F238E27FC236}">
                <a16:creationId xmlns:a16="http://schemas.microsoft.com/office/drawing/2014/main" id="{82B911C2-224E-E9DB-ACCF-9F44E4772F8F}"/>
              </a:ext>
            </a:extLst>
          </p:cNvPr>
          <p:cNvSpPr/>
          <p:nvPr/>
        </p:nvSpPr>
        <p:spPr>
          <a:xfrm>
            <a:off x="1062304" y="768058"/>
            <a:ext cx="1029819" cy="3147855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6" name="直方体 5">
            <a:extLst>
              <a:ext uri="{FF2B5EF4-FFF2-40B4-BE49-F238E27FC236}">
                <a16:creationId xmlns:a16="http://schemas.microsoft.com/office/drawing/2014/main" id="{311F32AB-EA6E-1965-7737-E6C43EC27D58}"/>
              </a:ext>
            </a:extLst>
          </p:cNvPr>
          <p:cNvSpPr/>
          <p:nvPr/>
        </p:nvSpPr>
        <p:spPr>
          <a:xfrm>
            <a:off x="1476962" y="1285658"/>
            <a:ext cx="681593" cy="2281190"/>
          </a:xfrm>
          <a:prstGeom prst="cube">
            <a:avLst>
              <a:gd name="adj" fmla="val 9383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7" name="直方体 6">
            <a:extLst>
              <a:ext uri="{FF2B5EF4-FFF2-40B4-BE49-F238E27FC236}">
                <a16:creationId xmlns:a16="http://schemas.microsoft.com/office/drawing/2014/main" id="{02F9D5C5-86B3-9D88-AED0-A4283B74548F}"/>
              </a:ext>
            </a:extLst>
          </p:cNvPr>
          <p:cNvSpPr/>
          <p:nvPr/>
        </p:nvSpPr>
        <p:spPr>
          <a:xfrm>
            <a:off x="1628250" y="1285658"/>
            <a:ext cx="681593" cy="2281190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8" name="直方体 7">
            <a:extLst>
              <a:ext uri="{FF2B5EF4-FFF2-40B4-BE49-F238E27FC236}">
                <a16:creationId xmlns:a16="http://schemas.microsoft.com/office/drawing/2014/main" id="{D0DC5F1D-1606-5DEA-22DD-04D6B9676CBD}"/>
              </a:ext>
            </a:extLst>
          </p:cNvPr>
          <p:cNvSpPr/>
          <p:nvPr/>
        </p:nvSpPr>
        <p:spPr>
          <a:xfrm>
            <a:off x="1795424" y="1285658"/>
            <a:ext cx="681593" cy="2281190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9" name="直方体 8">
            <a:extLst>
              <a:ext uri="{FF2B5EF4-FFF2-40B4-BE49-F238E27FC236}">
                <a16:creationId xmlns:a16="http://schemas.microsoft.com/office/drawing/2014/main" id="{8303FDB9-23D3-AADD-66B0-E8FB4CC82096}"/>
              </a:ext>
            </a:extLst>
          </p:cNvPr>
          <p:cNvSpPr/>
          <p:nvPr/>
        </p:nvSpPr>
        <p:spPr>
          <a:xfrm>
            <a:off x="2032108" y="1764259"/>
            <a:ext cx="487987" cy="1219220"/>
          </a:xfrm>
          <a:prstGeom prst="cube">
            <a:avLst>
              <a:gd name="adj" fmla="val 65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10" name="直方体 9">
            <a:extLst>
              <a:ext uri="{FF2B5EF4-FFF2-40B4-BE49-F238E27FC236}">
                <a16:creationId xmlns:a16="http://schemas.microsoft.com/office/drawing/2014/main" id="{A0686C82-169F-7E88-74DB-DCDABE3CF25F}"/>
              </a:ext>
            </a:extLst>
          </p:cNvPr>
          <p:cNvSpPr/>
          <p:nvPr/>
        </p:nvSpPr>
        <p:spPr>
          <a:xfrm>
            <a:off x="2293237" y="1764259"/>
            <a:ext cx="487987" cy="1219220"/>
          </a:xfrm>
          <a:prstGeom prst="cube">
            <a:avLst>
              <a:gd name="adj" fmla="val 650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15" name="直方体 14">
            <a:extLst>
              <a:ext uri="{FF2B5EF4-FFF2-40B4-BE49-F238E27FC236}">
                <a16:creationId xmlns:a16="http://schemas.microsoft.com/office/drawing/2014/main" id="{6F4AC793-C5EB-9825-FBC1-ED0582E12D64}"/>
              </a:ext>
            </a:extLst>
          </p:cNvPr>
          <p:cNvSpPr/>
          <p:nvPr/>
        </p:nvSpPr>
        <p:spPr>
          <a:xfrm>
            <a:off x="2567503" y="1761158"/>
            <a:ext cx="487987" cy="1219220"/>
          </a:xfrm>
          <a:prstGeom prst="cube">
            <a:avLst>
              <a:gd name="adj" fmla="val 650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14" name="直方体 13">
            <a:extLst>
              <a:ext uri="{FF2B5EF4-FFF2-40B4-BE49-F238E27FC236}">
                <a16:creationId xmlns:a16="http://schemas.microsoft.com/office/drawing/2014/main" id="{22025F1D-6B06-AE06-2476-7F01206976E9}"/>
              </a:ext>
            </a:extLst>
          </p:cNvPr>
          <p:cNvSpPr/>
          <p:nvPr/>
        </p:nvSpPr>
        <p:spPr>
          <a:xfrm>
            <a:off x="2840598" y="2097828"/>
            <a:ext cx="344482" cy="456269"/>
          </a:xfrm>
          <a:prstGeom prst="cube">
            <a:avLst>
              <a:gd name="adj" fmla="val 3595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3" name="直方体 22">
            <a:extLst>
              <a:ext uri="{FF2B5EF4-FFF2-40B4-BE49-F238E27FC236}">
                <a16:creationId xmlns:a16="http://schemas.microsoft.com/office/drawing/2014/main" id="{FA30610C-D066-B936-AA73-DCB03367BA16}"/>
              </a:ext>
            </a:extLst>
          </p:cNvPr>
          <p:cNvSpPr/>
          <p:nvPr/>
        </p:nvSpPr>
        <p:spPr>
          <a:xfrm>
            <a:off x="3127541" y="2097828"/>
            <a:ext cx="344482" cy="456269"/>
          </a:xfrm>
          <a:prstGeom prst="cube">
            <a:avLst>
              <a:gd name="adj" fmla="val 359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5" name="直方体 24">
            <a:extLst>
              <a:ext uri="{FF2B5EF4-FFF2-40B4-BE49-F238E27FC236}">
                <a16:creationId xmlns:a16="http://schemas.microsoft.com/office/drawing/2014/main" id="{29C99500-D847-DBD1-254C-D479E54AD1FC}"/>
              </a:ext>
            </a:extLst>
          </p:cNvPr>
          <p:cNvSpPr/>
          <p:nvPr/>
        </p:nvSpPr>
        <p:spPr>
          <a:xfrm>
            <a:off x="3442320" y="2087402"/>
            <a:ext cx="344482" cy="456269"/>
          </a:xfrm>
          <a:prstGeom prst="cube">
            <a:avLst>
              <a:gd name="adj" fmla="val 359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1" name="直方体 20">
            <a:extLst>
              <a:ext uri="{FF2B5EF4-FFF2-40B4-BE49-F238E27FC236}">
                <a16:creationId xmlns:a16="http://schemas.microsoft.com/office/drawing/2014/main" id="{DF57E058-0C49-3241-B62E-53964C6867D6}"/>
              </a:ext>
            </a:extLst>
          </p:cNvPr>
          <p:cNvSpPr/>
          <p:nvPr/>
        </p:nvSpPr>
        <p:spPr>
          <a:xfrm>
            <a:off x="3712827" y="2209459"/>
            <a:ext cx="293830" cy="206373"/>
          </a:xfrm>
          <a:prstGeom prst="cube">
            <a:avLst>
              <a:gd name="adj" fmla="val 3101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6" name="直方体 25">
            <a:extLst>
              <a:ext uri="{FF2B5EF4-FFF2-40B4-BE49-F238E27FC236}">
                <a16:creationId xmlns:a16="http://schemas.microsoft.com/office/drawing/2014/main" id="{32DA1A62-8467-924D-A6EB-983204E12E59}"/>
              </a:ext>
            </a:extLst>
          </p:cNvPr>
          <p:cNvSpPr/>
          <p:nvPr/>
        </p:nvSpPr>
        <p:spPr>
          <a:xfrm>
            <a:off x="3992858" y="2200432"/>
            <a:ext cx="293830" cy="206373"/>
          </a:xfrm>
          <a:prstGeom prst="cube">
            <a:avLst>
              <a:gd name="adj" fmla="val 31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7" name="直方体 26">
            <a:extLst>
              <a:ext uri="{FF2B5EF4-FFF2-40B4-BE49-F238E27FC236}">
                <a16:creationId xmlns:a16="http://schemas.microsoft.com/office/drawing/2014/main" id="{CDC66B85-DCF4-BED3-73A1-87305F474BC5}"/>
              </a:ext>
            </a:extLst>
          </p:cNvPr>
          <p:cNvSpPr/>
          <p:nvPr/>
        </p:nvSpPr>
        <p:spPr>
          <a:xfrm>
            <a:off x="4266793" y="2206736"/>
            <a:ext cx="293830" cy="206373"/>
          </a:xfrm>
          <a:prstGeom prst="cube">
            <a:avLst>
              <a:gd name="adj" fmla="val 31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8" name="直方体 27">
            <a:extLst>
              <a:ext uri="{FF2B5EF4-FFF2-40B4-BE49-F238E27FC236}">
                <a16:creationId xmlns:a16="http://schemas.microsoft.com/office/drawing/2014/main" id="{A1771397-EAC6-1458-2F48-13AD38E9311D}"/>
              </a:ext>
            </a:extLst>
          </p:cNvPr>
          <p:cNvSpPr/>
          <p:nvPr/>
        </p:nvSpPr>
        <p:spPr>
          <a:xfrm>
            <a:off x="4391508" y="1947047"/>
            <a:ext cx="814911" cy="786991"/>
          </a:xfrm>
          <a:prstGeom prst="cube">
            <a:avLst>
              <a:gd name="adj" fmla="val 87816"/>
            </a:avLst>
          </a:prstGeom>
          <a:solidFill>
            <a:srgbClr val="00B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D9BE6EEE-4E01-8D61-493E-526E70FEE30B}"/>
              </a:ext>
            </a:extLst>
          </p:cNvPr>
          <p:cNvCxnSpPr/>
          <p:nvPr/>
        </p:nvCxnSpPr>
        <p:spPr>
          <a:xfrm flipV="1">
            <a:off x="4542774" y="1950550"/>
            <a:ext cx="565803" cy="291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24EE227-11FA-FC71-8762-EDD768F6EB45}"/>
              </a:ext>
            </a:extLst>
          </p:cNvPr>
          <p:cNvCxnSpPr>
            <a:cxnSpLocks/>
          </p:cNvCxnSpPr>
          <p:nvPr/>
        </p:nvCxnSpPr>
        <p:spPr>
          <a:xfrm flipH="1">
            <a:off x="4374953" y="2341922"/>
            <a:ext cx="116583" cy="3581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CEE4B8D9-6687-FF67-070A-4D0F5EF869B1}"/>
              </a:ext>
            </a:extLst>
          </p:cNvPr>
          <p:cNvSpPr txBox="1"/>
          <p:nvPr/>
        </p:nvSpPr>
        <p:spPr>
          <a:xfrm>
            <a:off x="-865657" y="2036402"/>
            <a:ext cx="2589025" cy="513985"/>
          </a:xfrm>
          <a:prstGeom prst="rect">
            <a:avLst/>
          </a:prstGeom>
          <a:noFill/>
        </p:spPr>
        <p:txBody>
          <a:bodyPr wrap="square" lIns="121920" tIns="60959" rIns="121920" bIns="60959" rtlCol="0" anchor="t">
            <a:spAutoFit/>
          </a:bodyPr>
          <a:lstStyle/>
          <a:p>
            <a:pPr algn="ctr"/>
            <a:r>
              <a:rPr lang="en-US" altLang="ja-JP" sz="2540" i="1" dirty="0"/>
              <a:t>I like</a:t>
            </a:r>
            <a:endParaRPr lang="ja-JP" altLang="en-US" sz="2540" i="1" dirty="0"/>
          </a:p>
        </p:txBody>
      </p:sp>
      <p:sp>
        <p:nvSpPr>
          <p:cNvPr id="167" name="円/楕円 166">
            <a:extLst>
              <a:ext uri="{FF2B5EF4-FFF2-40B4-BE49-F238E27FC236}">
                <a16:creationId xmlns:a16="http://schemas.microsoft.com/office/drawing/2014/main" id="{DB076F30-E97A-1F4C-E2E4-8572BD5F83AB}"/>
              </a:ext>
            </a:extLst>
          </p:cNvPr>
          <p:cNvSpPr/>
          <p:nvPr/>
        </p:nvSpPr>
        <p:spPr>
          <a:xfrm>
            <a:off x="4417101" y="4795820"/>
            <a:ext cx="4022464" cy="123275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grpSp>
        <p:nvGrpSpPr>
          <p:cNvPr id="151" name="Group 5">
            <a:extLst>
              <a:ext uri="{FF2B5EF4-FFF2-40B4-BE49-F238E27FC236}">
                <a16:creationId xmlns:a16="http://schemas.microsoft.com/office/drawing/2014/main" id="{3ACEAA91-4D3F-48FF-8BF3-3738BD8A9B73}"/>
              </a:ext>
            </a:extLst>
          </p:cNvPr>
          <p:cNvGrpSpPr>
            <a:grpSpLocks/>
          </p:cNvGrpSpPr>
          <p:nvPr/>
        </p:nvGrpSpPr>
        <p:grpSpPr bwMode="auto">
          <a:xfrm>
            <a:off x="5420452" y="3787510"/>
            <a:ext cx="1164479" cy="1719621"/>
            <a:chOff x="119" y="2009"/>
            <a:chExt cx="672" cy="1012"/>
          </a:xfrm>
        </p:grpSpPr>
        <p:sp>
          <p:nvSpPr>
            <p:cNvPr id="163" name="Oval 6">
              <a:extLst>
                <a:ext uri="{FF2B5EF4-FFF2-40B4-BE49-F238E27FC236}">
                  <a16:creationId xmlns:a16="http://schemas.microsoft.com/office/drawing/2014/main" id="{59FF339F-CC37-863F-526E-7FDC450444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64" name="Line 7">
              <a:extLst>
                <a:ext uri="{FF2B5EF4-FFF2-40B4-BE49-F238E27FC236}">
                  <a16:creationId xmlns:a16="http://schemas.microsoft.com/office/drawing/2014/main" id="{29DF0D79-9C65-80E9-DBD4-7B53F0EDF4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65" name="Line 8">
              <a:extLst>
                <a:ext uri="{FF2B5EF4-FFF2-40B4-BE49-F238E27FC236}">
                  <a16:creationId xmlns:a16="http://schemas.microsoft.com/office/drawing/2014/main" id="{BA45F34E-025D-2CAB-CE19-17F3B7292A3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84" name="Oval 6">
              <a:extLst>
                <a:ext uri="{FF2B5EF4-FFF2-40B4-BE49-F238E27FC236}">
                  <a16:creationId xmlns:a16="http://schemas.microsoft.com/office/drawing/2014/main" id="{1FD61270-9720-BA9A-3290-EAB937435B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172" y="2027"/>
              <a:ext cx="346" cy="145"/>
            </a:xfrm>
            <a:prstGeom prst="ellipse">
              <a:avLst/>
            </a:prstGeom>
            <a:solidFill>
              <a:srgbClr val="C0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43" name="Oval 6">
              <a:extLst>
                <a:ext uri="{FF2B5EF4-FFF2-40B4-BE49-F238E27FC236}">
                  <a16:creationId xmlns:a16="http://schemas.microsoft.com/office/drawing/2014/main" id="{F147B077-0174-D380-3CE3-1EBC10591A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33" y="2053"/>
              <a:ext cx="222" cy="93"/>
            </a:xfrm>
            <a:prstGeom prst="ellipse">
              <a:avLst/>
            </a:prstGeom>
            <a:solidFill>
              <a:srgbClr val="92D05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152" name="Group 9">
            <a:extLst>
              <a:ext uri="{FF2B5EF4-FFF2-40B4-BE49-F238E27FC236}">
                <a16:creationId xmlns:a16="http://schemas.microsoft.com/office/drawing/2014/main" id="{99E32A5B-536B-67FF-3577-8648307BA155}"/>
              </a:ext>
            </a:extLst>
          </p:cNvPr>
          <p:cNvGrpSpPr>
            <a:grpSpLocks/>
          </p:cNvGrpSpPr>
          <p:nvPr/>
        </p:nvGrpSpPr>
        <p:grpSpPr bwMode="auto">
          <a:xfrm>
            <a:off x="6205660" y="3742456"/>
            <a:ext cx="1340551" cy="1819875"/>
            <a:chOff x="2515" y="2112"/>
            <a:chExt cx="890" cy="1207"/>
          </a:xfrm>
        </p:grpSpPr>
        <p:sp>
          <p:nvSpPr>
            <p:cNvPr id="158" name="Oval 10">
              <a:extLst>
                <a:ext uri="{FF2B5EF4-FFF2-40B4-BE49-F238E27FC236}">
                  <a16:creationId xmlns:a16="http://schemas.microsoft.com/office/drawing/2014/main" id="{32788BD1-8E20-60A5-A081-B2703D1181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898079">
              <a:off x="3029" y="1986"/>
              <a:ext cx="250" cy="502"/>
            </a:xfrm>
            <a:prstGeom prst="ellipse">
              <a:avLst/>
            </a:prstGeom>
            <a:solidFill>
              <a:srgbClr val="00B0F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59" name="Line 11">
              <a:extLst>
                <a:ext uri="{FF2B5EF4-FFF2-40B4-BE49-F238E27FC236}">
                  <a16:creationId xmlns:a16="http://schemas.microsoft.com/office/drawing/2014/main" id="{BE418823-9DF8-A30A-826E-BFE73022E7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808226" flipH="1">
              <a:off x="2294" y="2405"/>
              <a:ext cx="961" cy="5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60" name="Line 12">
              <a:extLst>
                <a:ext uri="{FF2B5EF4-FFF2-40B4-BE49-F238E27FC236}">
                  <a16:creationId xmlns:a16="http://schemas.microsoft.com/office/drawing/2014/main" id="{0FE690AD-F07E-CEB6-200C-369B59887E0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808226" flipH="1">
              <a:off x="2460" y="2752"/>
              <a:ext cx="1088" cy="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96" name="Oval 10">
              <a:extLst>
                <a:ext uri="{FF2B5EF4-FFF2-40B4-BE49-F238E27FC236}">
                  <a16:creationId xmlns:a16="http://schemas.microsoft.com/office/drawing/2014/main" id="{7368153F-42C6-B669-3F50-E56385B9E3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701921">
              <a:off x="3047" y="2038"/>
              <a:ext cx="197" cy="39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44" name="Oval 10">
              <a:extLst>
                <a:ext uri="{FF2B5EF4-FFF2-40B4-BE49-F238E27FC236}">
                  <a16:creationId xmlns:a16="http://schemas.microsoft.com/office/drawing/2014/main" id="{891C1CFB-3C70-A7FF-7C6E-19D745F27D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701921">
              <a:off x="3086" y="2113"/>
              <a:ext cx="115" cy="230"/>
            </a:xfrm>
            <a:prstGeom prst="ellipse">
              <a:avLst/>
            </a:prstGeom>
            <a:solidFill>
              <a:srgbClr val="0070C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54" name="Line 21">
            <a:extLst>
              <a:ext uri="{FF2B5EF4-FFF2-40B4-BE49-F238E27FC236}">
                <a16:creationId xmlns:a16="http://schemas.microsoft.com/office/drawing/2014/main" id="{202C2000-3236-209D-7104-B3184F02B6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8717" y="4075773"/>
            <a:ext cx="663273" cy="123254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55" name="Freeform 22">
            <a:extLst>
              <a:ext uri="{FF2B5EF4-FFF2-40B4-BE49-F238E27FC236}">
                <a16:creationId xmlns:a16="http://schemas.microsoft.com/office/drawing/2014/main" id="{6AEB5518-FC6C-D19F-2F29-3638369CEFB3}"/>
              </a:ext>
            </a:extLst>
          </p:cNvPr>
          <p:cNvSpPr>
            <a:spLocks/>
          </p:cNvSpPr>
          <p:nvPr/>
        </p:nvSpPr>
        <p:spPr bwMode="auto">
          <a:xfrm rot="11170648" flipV="1">
            <a:off x="6205431" y="4733979"/>
            <a:ext cx="377762" cy="134239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 Box 26">
                <a:extLst>
                  <a:ext uri="{FF2B5EF4-FFF2-40B4-BE49-F238E27FC236}">
                    <a16:creationId xmlns:a16="http://schemas.microsoft.com/office/drawing/2014/main" id="{00B33F36-9695-FB88-D8F1-9224B6A09C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39143" y="4230017"/>
                <a:ext cx="633507" cy="513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sSubPr>
                        <m:e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ja-JP" sz="2540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157" name="Text Box 26">
                <a:extLst>
                  <a:ext uri="{FF2B5EF4-FFF2-40B4-BE49-F238E27FC236}">
                    <a16:creationId xmlns:a16="http://schemas.microsoft.com/office/drawing/2014/main" id="{00B33F36-9695-FB88-D8F1-9224B6A09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9143" y="4230017"/>
                <a:ext cx="633507" cy="5139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3E7A3C19-D0C1-93CC-5C42-37E95D085D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05" y="3961289"/>
                <a:ext cx="2467937" cy="14603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540" i="1">
                          <a:latin typeface="Cambria Math" panose="02040503050406030204" pitchFamily="18" charset="0"/>
                          <a:ea typeface="ＭＳ Ｐゴシック"/>
                        </a:rPr>
                        <m:t>𝑎𝑟𝑔𝑚𝑎𝑥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𝑝𝑟𝑜</m:t>
                          </m:r>
                          <m:sSub>
                            <m:sSubPr>
                              <m:ctrlPr>
                                <a:rPr lang="en-US" altLang="ja-JP" sz="2540" i="1">
                                  <a:latin typeface="Cambria Math" panose="02040503050406030204" pitchFamily="18" charset="0"/>
                                  <a:ea typeface="ＭＳ Ｐゴシック"/>
                                </a:rPr>
                              </m:ctrlPr>
                            </m:sSubPr>
                            <m:e>
                              <m:r>
                                <a:rPr lang="en-US" altLang="ja-JP" sz="2540" i="1">
                                  <a:latin typeface="Cambria Math" panose="02040503050406030204" pitchFamily="18" charset="0"/>
                                  <a:ea typeface="ＭＳ Ｐゴシック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ja-JP" sz="2540" i="1">
                                  <a:latin typeface="Cambria Math" panose="02040503050406030204" pitchFamily="18" charset="0"/>
                                  <a:ea typeface="ＭＳ Ｐゴシック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ja-JP" sz="2540" dirty="0">
                  <a:ea typeface="ＭＳ Ｐゴシック"/>
                </a:endParaRPr>
              </a:p>
              <a:p>
                <a:pPr fontAlgn="ctr">
                  <a:spcBef>
                    <a:spcPct val="0"/>
                  </a:spcBef>
                  <a:buNone/>
                  <a:defRPr/>
                </a:pPr>
                <a:endParaRPr lang="en-US" altLang="ja-JP" sz="2540" i="1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2" name="Text Box 26">
                <a:extLst>
                  <a:ext uri="{FF2B5EF4-FFF2-40B4-BE49-F238E27FC236}">
                    <a16:creationId xmlns:a16="http://schemas.microsoft.com/office/drawing/2014/main" id="{3E7A3C19-D0C1-93CC-5C42-37E95D085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505" y="3961289"/>
                <a:ext cx="2467937" cy="1460398"/>
              </a:xfrm>
              <a:prstGeom prst="rect">
                <a:avLst/>
              </a:prstGeom>
              <a:blipFill>
                <a:blip r:embed="rId4"/>
                <a:stretch>
                  <a:fillRect t="-92174" r="-5102" b="-1008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右矢印 189">
            <a:extLst>
              <a:ext uri="{FF2B5EF4-FFF2-40B4-BE49-F238E27FC236}">
                <a16:creationId xmlns:a16="http://schemas.microsoft.com/office/drawing/2014/main" id="{8721F177-302C-89F0-4C4B-99E864CB4009}"/>
              </a:ext>
            </a:extLst>
          </p:cNvPr>
          <p:cNvSpPr/>
          <p:nvPr/>
        </p:nvSpPr>
        <p:spPr>
          <a:xfrm>
            <a:off x="4940307" y="2320548"/>
            <a:ext cx="314115" cy="2463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191" name="下矢印 190">
            <a:extLst>
              <a:ext uri="{FF2B5EF4-FFF2-40B4-BE49-F238E27FC236}">
                <a16:creationId xmlns:a16="http://schemas.microsoft.com/office/drawing/2014/main" id="{07B3F9E3-D0C6-1181-F868-B2CE553B5DE1}"/>
              </a:ext>
            </a:extLst>
          </p:cNvPr>
          <p:cNvSpPr/>
          <p:nvPr/>
        </p:nvSpPr>
        <p:spPr>
          <a:xfrm>
            <a:off x="5696462" y="2980377"/>
            <a:ext cx="233655" cy="5864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BB592719-CBD9-5F58-129D-8ABF851EBE77}"/>
              </a:ext>
            </a:extLst>
          </p:cNvPr>
          <p:cNvSpPr txBox="1"/>
          <p:nvPr/>
        </p:nvSpPr>
        <p:spPr>
          <a:xfrm>
            <a:off x="2605283" y="4316334"/>
            <a:ext cx="3409595" cy="904861"/>
          </a:xfrm>
          <a:prstGeom prst="rect">
            <a:avLst/>
          </a:prstGeom>
          <a:noFill/>
        </p:spPr>
        <p:txBody>
          <a:bodyPr wrap="square" lIns="121920" tIns="60959" rIns="121920" bIns="60959" rtlCol="0" anchor="t">
            <a:spAutoFit/>
          </a:bodyPr>
          <a:lstStyle/>
          <a:p>
            <a:pPr algn="ctr"/>
            <a:r>
              <a:rPr lang="en-US" altLang="ja-JP" sz="2540" dirty="0">
                <a:ea typeface="游ゴシック"/>
              </a:rPr>
              <a:t>Unembedding </a:t>
            </a:r>
          </a:p>
          <a:p>
            <a:pPr algn="ctr"/>
            <a:r>
              <a:rPr lang="en-US" altLang="ja-JP" sz="2540" dirty="0">
                <a:ea typeface="游ゴシック"/>
              </a:rPr>
              <a:t>Space</a:t>
            </a:r>
            <a:endParaRPr lang="ja-JP" altLang="en-US" sz="2540" dirty="0"/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0E427AA5-E749-949E-F17A-96650B62DA2B}"/>
              </a:ext>
            </a:extLst>
          </p:cNvPr>
          <p:cNvSpPr txBox="1"/>
          <p:nvPr/>
        </p:nvSpPr>
        <p:spPr>
          <a:xfrm>
            <a:off x="2422960" y="1187685"/>
            <a:ext cx="1757048" cy="513985"/>
          </a:xfrm>
          <a:prstGeom prst="rect">
            <a:avLst/>
          </a:prstGeom>
          <a:noFill/>
        </p:spPr>
        <p:txBody>
          <a:bodyPr wrap="square" lIns="121920" tIns="60959" rIns="121920" bIns="60959" rtlCol="0" anchor="t">
            <a:spAutoFit/>
          </a:bodyPr>
          <a:lstStyle/>
          <a:p>
            <a:pPr algn="ctr"/>
            <a:r>
              <a:rPr lang="en-US" altLang="ja-JP" sz="2540" dirty="0">
                <a:ea typeface="游ゴシック"/>
              </a:rPr>
              <a:t>LLM</a:t>
            </a:r>
            <a:endParaRPr lang="ja-JP" altLang="en-US" sz="254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テキスト ボックス 214">
                <a:extLst>
                  <a:ext uri="{FF2B5EF4-FFF2-40B4-BE49-F238E27FC236}">
                    <a16:creationId xmlns:a16="http://schemas.microsoft.com/office/drawing/2014/main" id="{3F1AD0DD-1A2A-2F96-1D2C-311D30649F5F}"/>
                  </a:ext>
                </a:extLst>
              </p:cNvPr>
              <p:cNvSpPr txBox="1"/>
              <p:nvPr/>
            </p:nvSpPr>
            <p:spPr>
              <a:xfrm>
                <a:off x="3944447" y="646213"/>
                <a:ext cx="3552806" cy="48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540" dirty="0"/>
                  <a:t>Top-</a:t>
                </a:r>
                <a14:m>
                  <m:oMath xmlns:m="http://schemas.openxmlformats.org/officeDocument/2006/math">
                    <m:r>
                      <a:rPr lang="en-US" altLang="ja-JP" sz="254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ja-JP" sz="2540" dirty="0"/>
                  <a:t> Feature Vectors</a:t>
                </a:r>
                <a:endParaRPr lang="ja-JP" altLang="en-US" sz="2540" dirty="0"/>
              </a:p>
            </p:txBody>
          </p:sp>
        </mc:Choice>
        <mc:Fallback xmlns="">
          <p:sp>
            <p:nvSpPr>
              <p:cNvPr id="215" name="テキスト ボックス 214">
                <a:extLst>
                  <a:ext uri="{FF2B5EF4-FFF2-40B4-BE49-F238E27FC236}">
                    <a16:creationId xmlns:a16="http://schemas.microsoft.com/office/drawing/2014/main" id="{3F1AD0DD-1A2A-2F96-1D2C-311D30649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447" y="646213"/>
                <a:ext cx="3552806" cy="483209"/>
              </a:xfrm>
              <a:prstGeom prst="rect">
                <a:avLst/>
              </a:prstGeom>
              <a:blipFill>
                <a:blip r:embed="rId5"/>
                <a:stretch>
                  <a:fillRect l="-2135" t="-7692" r="-2135" b="-3076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テキスト ボックス 218">
            <a:extLst>
              <a:ext uri="{FF2B5EF4-FFF2-40B4-BE49-F238E27FC236}">
                <a16:creationId xmlns:a16="http://schemas.microsoft.com/office/drawing/2014/main" id="{2ED3D899-8448-1657-34B1-38CA1F4573CF}"/>
              </a:ext>
            </a:extLst>
          </p:cNvPr>
          <p:cNvSpPr txBox="1"/>
          <p:nvPr/>
        </p:nvSpPr>
        <p:spPr>
          <a:xfrm>
            <a:off x="6115922" y="3223963"/>
            <a:ext cx="2641132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40" dirty="0"/>
              <a:t>Vegetarian</a:t>
            </a:r>
            <a:endParaRPr lang="ja-JP" altLang="en-US" sz="2540" dirty="0"/>
          </a:p>
        </p:txBody>
      </p:sp>
      <p:grpSp>
        <p:nvGrpSpPr>
          <p:cNvPr id="24" name="グループ化 219">
            <a:extLst>
              <a:ext uri="{FF2B5EF4-FFF2-40B4-BE49-F238E27FC236}">
                <a16:creationId xmlns:a16="http://schemas.microsoft.com/office/drawing/2014/main" id="{FDD88B36-CA00-D3C5-CB48-1779788BE15C}"/>
              </a:ext>
            </a:extLst>
          </p:cNvPr>
          <p:cNvGrpSpPr/>
          <p:nvPr/>
        </p:nvGrpSpPr>
        <p:grpSpPr>
          <a:xfrm>
            <a:off x="3793818" y="2101479"/>
            <a:ext cx="2349248" cy="1100561"/>
            <a:chOff x="2142427" y="5128034"/>
            <a:chExt cx="1761937" cy="825421"/>
          </a:xfrm>
        </p:grpSpPr>
        <p:grpSp>
          <p:nvGrpSpPr>
            <p:cNvPr id="29" name="グループ化 220">
              <a:extLst>
                <a:ext uri="{FF2B5EF4-FFF2-40B4-BE49-F238E27FC236}">
                  <a16:creationId xmlns:a16="http://schemas.microsoft.com/office/drawing/2014/main" id="{9362E29F-BA67-9F77-4730-D98DB723D691}"/>
                </a:ext>
              </a:extLst>
            </p:cNvPr>
            <p:cNvGrpSpPr/>
            <p:nvPr/>
          </p:nvGrpSpPr>
          <p:grpSpPr>
            <a:xfrm>
              <a:off x="2142427" y="5128034"/>
              <a:ext cx="1644414" cy="825421"/>
              <a:chOff x="1087001" y="2718661"/>
              <a:chExt cx="1972831" cy="1013698"/>
            </a:xfrm>
          </p:grpSpPr>
          <p:sp>
            <p:nvSpPr>
              <p:cNvPr id="34" name="テキスト ボックス 233">
                <a:extLst>
                  <a:ext uri="{FF2B5EF4-FFF2-40B4-BE49-F238E27FC236}">
                    <a16:creationId xmlns:a16="http://schemas.microsoft.com/office/drawing/2014/main" id="{B7DD5E5A-8585-99E5-2256-404B16EFBB19}"/>
                  </a:ext>
                </a:extLst>
              </p:cNvPr>
              <p:cNvSpPr txBox="1"/>
              <p:nvPr/>
            </p:nvSpPr>
            <p:spPr>
              <a:xfrm>
                <a:off x="1087001" y="3372333"/>
                <a:ext cx="889548" cy="3600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endParaRPr lang="ja-JP" altLang="en-US" sz="2540" dirty="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5" name="右大かっこ 234">
                <a:extLst>
                  <a:ext uri="{FF2B5EF4-FFF2-40B4-BE49-F238E27FC236}">
                    <a16:creationId xmlns:a16="http://schemas.microsoft.com/office/drawing/2014/main" id="{773E2C4A-327C-2468-6697-90B329AB9EC1}"/>
                  </a:ext>
                </a:extLst>
              </p:cNvPr>
              <p:cNvSpPr/>
              <p:nvPr/>
            </p:nvSpPr>
            <p:spPr>
              <a:xfrm>
                <a:off x="2955661" y="2718661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36" name="右大かっこ 235">
                <a:extLst>
                  <a:ext uri="{FF2B5EF4-FFF2-40B4-BE49-F238E27FC236}">
                    <a16:creationId xmlns:a16="http://schemas.microsoft.com/office/drawing/2014/main" id="{9C3889AC-7BB5-8BAC-C074-C1B40DC337C0}"/>
                  </a:ext>
                </a:extLst>
              </p:cNvPr>
              <p:cNvSpPr/>
              <p:nvPr/>
            </p:nvSpPr>
            <p:spPr>
              <a:xfrm rot="10800000">
                <a:off x="2497585" y="2721385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  <p:sp>
            <p:nvSpPr>
              <p:cNvPr id="40" name="右大かっこ 235">
                <a:extLst>
                  <a:ext uri="{FF2B5EF4-FFF2-40B4-BE49-F238E27FC236}">
                    <a16:creationId xmlns:a16="http://schemas.microsoft.com/office/drawing/2014/main" id="{451133C6-9E09-1BE7-2403-CF92BE0620EA}"/>
                  </a:ext>
                </a:extLst>
              </p:cNvPr>
              <p:cNvSpPr/>
              <p:nvPr/>
            </p:nvSpPr>
            <p:spPr>
              <a:xfrm rot="10800000">
                <a:off x="2445499" y="2718661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ja-JP" altLang="en-US" sz="2540">
                  <a:solidFill>
                    <a:prstClr val="black"/>
                  </a:solidFill>
                  <a:ea typeface="ＭＳ Ｐゴシック" panose="020B0600070205080204" pitchFamily="50" charset="-128"/>
                </a:endParaRPr>
              </a:p>
            </p:txBody>
          </p:sp>
        </p:grpSp>
        <p:sp>
          <p:nvSpPr>
            <p:cNvPr id="30" name="直方体 221">
              <a:extLst>
                <a:ext uri="{FF2B5EF4-FFF2-40B4-BE49-F238E27FC236}">
                  <a16:creationId xmlns:a16="http://schemas.microsoft.com/office/drawing/2014/main" id="{47719251-2CE3-3422-0757-3CA242C32101}"/>
                </a:ext>
              </a:extLst>
            </p:cNvPr>
            <p:cNvSpPr/>
            <p:nvPr/>
          </p:nvSpPr>
          <p:spPr>
            <a:xfrm rot="18919628">
              <a:off x="3180828" y="5219046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540"/>
            </a:p>
          </p:txBody>
        </p:sp>
        <p:sp>
          <p:nvSpPr>
            <p:cNvPr id="31" name="直方体 230">
              <a:extLst>
                <a:ext uri="{FF2B5EF4-FFF2-40B4-BE49-F238E27FC236}">
                  <a16:creationId xmlns:a16="http://schemas.microsoft.com/office/drawing/2014/main" id="{6F7F624E-2724-21A9-4380-26B37B8744FF}"/>
                </a:ext>
              </a:extLst>
            </p:cNvPr>
            <p:cNvSpPr/>
            <p:nvPr/>
          </p:nvSpPr>
          <p:spPr>
            <a:xfrm rot="18919628">
              <a:off x="3279000" y="5219045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540" dirty="0"/>
            </a:p>
          </p:txBody>
        </p:sp>
        <p:sp>
          <p:nvSpPr>
            <p:cNvPr id="32" name="直方体 231">
              <a:extLst>
                <a:ext uri="{FF2B5EF4-FFF2-40B4-BE49-F238E27FC236}">
                  <a16:creationId xmlns:a16="http://schemas.microsoft.com/office/drawing/2014/main" id="{EC3DB050-3171-B93E-8A49-159B47161D5A}"/>
                </a:ext>
              </a:extLst>
            </p:cNvPr>
            <p:cNvSpPr/>
            <p:nvPr/>
          </p:nvSpPr>
          <p:spPr>
            <a:xfrm rot="18919628">
              <a:off x="3413226" y="5222815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FF00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540"/>
            </a:p>
          </p:txBody>
        </p:sp>
        <p:sp>
          <p:nvSpPr>
            <p:cNvPr id="33" name="直方体 232">
              <a:extLst>
                <a:ext uri="{FF2B5EF4-FFF2-40B4-BE49-F238E27FC236}">
                  <a16:creationId xmlns:a16="http://schemas.microsoft.com/office/drawing/2014/main" id="{D3E0DA32-AE64-4A7F-9E40-944A3F68B84C}"/>
                </a:ext>
              </a:extLst>
            </p:cNvPr>
            <p:cNvSpPr/>
            <p:nvPr/>
          </p:nvSpPr>
          <p:spPr>
            <a:xfrm rot="18919628">
              <a:off x="3510579" y="5225433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00B05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540">
                <a:solidFill>
                  <a:srgbClr val="5B9BD5"/>
                </a:solidFill>
              </a:endParaRPr>
            </a:p>
          </p:txBody>
        </p:sp>
      </p:grpSp>
      <p:sp>
        <p:nvSpPr>
          <p:cNvPr id="37" name="Freeform 22">
            <a:extLst>
              <a:ext uri="{FF2B5EF4-FFF2-40B4-BE49-F238E27FC236}">
                <a16:creationId xmlns:a16="http://schemas.microsoft.com/office/drawing/2014/main" id="{A1731D14-4E12-7C96-0987-C605CE934983}"/>
              </a:ext>
            </a:extLst>
          </p:cNvPr>
          <p:cNvSpPr>
            <a:spLocks/>
          </p:cNvSpPr>
          <p:nvPr/>
        </p:nvSpPr>
        <p:spPr bwMode="auto">
          <a:xfrm rot="7293877" flipV="1">
            <a:off x="6104973" y="5269088"/>
            <a:ext cx="388359" cy="127789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39" name="右大かっこ 234">
            <a:extLst>
              <a:ext uri="{FF2B5EF4-FFF2-40B4-BE49-F238E27FC236}">
                <a16:creationId xmlns:a16="http://schemas.microsoft.com/office/drawing/2014/main" id="{F28082F1-D495-E94F-FF1A-7161924F948D}"/>
              </a:ext>
            </a:extLst>
          </p:cNvPr>
          <p:cNvSpPr/>
          <p:nvPr/>
        </p:nvSpPr>
        <p:spPr>
          <a:xfrm>
            <a:off x="5928481" y="2101475"/>
            <a:ext cx="115773" cy="727089"/>
          </a:xfrm>
          <a:prstGeom prst="righ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2DD68D2-C9D4-BF77-7E2E-C321CFF2875B}"/>
              </a:ext>
            </a:extLst>
          </p:cNvPr>
          <p:cNvCxnSpPr>
            <a:cxnSpLocks/>
          </p:cNvCxnSpPr>
          <p:nvPr/>
        </p:nvCxnSpPr>
        <p:spPr>
          <a:xfrm rot="10800000">
            <a:off x="892342" y="3217039"/>
            <a:ext cx="3400054" cy="2175888"/>
          </a:xfrm>
          <a:prstGeom prst="bentConnector3">
            <a:avLst>
              <a:gd name="adj1" fmla="val 123678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2CB4F76-496A-5E86-D708-564787A55CD1}"/>
              </a:ext>
            </a:extLst>
          </p:cNvPr>
          <p:cNvGrpSpPr/>
          <p:nvPr/>
        </p:nvGrpSpPr>
        <p:grpSpPr>
          <a:xfrm rot="14208113">
            <a:off x="5404968" y="5186471"/>
            <a:ext cx="1164479" cy="1719621"/>
            <a:chOff x="8804474" y="3442276"/>
            <a:chExt cx="873359" cy="1289716"/>
          </a:xfrm>
        </p:grpSpPr>
        <p:sp>
          <p:nvSpPr>
            <p:cNvPr id="57" name="Oval 6">
              <a:extLst>
                <a:ext uri="{FF2B5EF4-FFF2-40B4-BE49-F238E27FC236}">
                  <a16:creationId xmlns:a16="http://schemas.microsoft.com/office/drawing/2014/main" id="{D8A6C6F0-18C0-CAA2-5403-2E54B2E1D0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804474" y="3442276"/>
              <a:ext cx="593936" cy="244689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58" name="Line 7">
              <a:extLst>
                <a:ext uri="{FF2B5EF4-FFF2-40B4-BE49-F238E27FC236}">
                  <a16:creationId xmlns:a16="http://schemas.microsoft.com/office/drawing/2014/main" id="{43140B53-3A17-EC3B-0962-337516CD9A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>
              <a:off x="9111189" y="3570993"/>
              <a:ext cx="135163" cy="1160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59" name="Line 8">
              <a:extLst>
                <a:ext uri="{FF2B5EF4-FFF2-40B4-BE49-F238E27FC236}">
                  <a16:creationId xmlns:a16="http://schemas.microsoft.com/office/drawing/2014/main" id="{386C17EB-538E-BFB9-F678-8E62C90ADD8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9228157" y="3542955"/>
              <a:ext cx="449676" cy="1046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86" name="Oval 6">
              <a:extLst>
                <a:ext uri="{FF2B5EF4-FFF2-40B4-BE49-F238E27FC236}">
                  <a16:creationId xmlns:a16="http://schemas.microsoft.com/office/drawing/2014/main" id="{1D318361-B6AD-893E-4388-9DA35D78CC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865149" y="3465037"/>
              <a:ext cx="469488" cy="192861"/>
            </a:xfrm>
            <a:prstGeom prst="ellipse">
              <a:avLst/>
            </a:prstGeom>
            <a:solidFill>
              <a:srgbClr val="C0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60" name="Oval 6">
              <a:extLst>
                <a:ext uri="{FF2B5EF4-FFF2-40B4-BE49-F238E27FC236}">
                  <a16:creationId xmlns:a16="http://schemas.microsoft.com/office/drawing/2014/main" id="{87DEF5BB-4348-8BCC-5355-55829B188EC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952633" y="3498351"/>
              <a:ext cx="288520" cy="118521"/>
            </a:xfrm>
            <a:prstGeom prst="ellipse">
              <a:avLst/>
            </a:prstGeom>
            <a:solidFill>
              <a:srgbClr val="7030A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62" name="Line 21">
            <a:extLst>
              <a:ext uri="{FF2B5EF4-FFF2-40B4-BE49-F238E27FC236}">
                <a16:creationId xmlns:a16="http://schemas.microsoft.com/office/drawing/2014/main" id="{F634F0AD-ADEF-3378-363F-A3370788282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73012" y="4103129"/>
            <a:ext cx="495913" cy="125564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63" name="Line 21">
            <a:extLst>
              <a:ext uri="{FF2B5EF4-FFF2-40B4-BE49-F238E27FC236}">
                <a16:creationId xmlns:a16="http://schemas.microsoft.com/office/drawing/2014/main" id="{9F3DA544-F517-D172-496E-7F836AFC1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32244" y="5386996"/>
            <a:ext cx="745439" cy="104177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85E067D-0DAC-50C5-FD0B-81D7061EB4F3}"/>
              </a:ext>
            </a:extLst>
          </p:cNvPr>
          <p:cNvGrpSpPr/>
          <p:nvPr/>
        </p:nvGrpSpPr>
        <p:grpSpPr>
          <a:xfrm rot="7834523">
            <a:off x="6560293" y="4697092"/>
            <a:ext cx="1164479" cy="1719621"/>
            <a:chOff x="8804474" y="3442276"/>
            <a:chExt cx="873359" cy="1289716"/>
          </a:xfrm>
        </p:grpSpPr>
        <p:sp>
          <p:nvSpPr>
            <p:cNvPr id="65" name="Oval 6">
              <a:extLst>
                <a:ext uri="{FF2B5EF4-FFF2-40B4-BE49-F238E27FC236}">
                  <a16:creationId xmlns:a16="http://schemas.microsoft.com/office/drawing/2014/main" id="{74E59AAD-C26D-CE88-77A6-02A326A826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804474" y="3442276"/>
              <a:ext cx="593936" cy="244689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66" name="Line 7">
              <a:extLst>
                <a:ext uri="{FF2B5EF4-FFF2-40B4-BE49-F238E27FC236}">
                  <a16:creationId xmlns:a16="http://schemas.microsoft.com/office/drawing/2014/main" id="{6492B543-9B2B-3FAB-2E1B-9940C53A3A1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>
              <a:off x="9111189" y="3570993"/>
              <a:ext cx="135163" cy="1160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67" name="Line 8">
              <a:extLst>
                <a:ext uri="{FF2B5EF4-FFF2-40B4-BE49-F238E27FC236}">
                  <a16:creationId xmlns:a16="http://schemas.microsoft.com/office/drawing/2014/main" id="{9858BC3C-306B-80DF-6CD0-86AEDDC8FEF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9228157" y="3542955"/>
              <a:ext cx="449676" cy="10463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85" name="Oval 6">
              <a:extLst>
                <a:ext uri="{FF2B5EF4-FFF2-40B4-BE49-F238E27FC236}">
                  <a16:creationId xmlns:a16="http://schemas.microsoft.com/office/drawing/2014/main" id="{FEA61E85-9705-6095-3418-CCED639B6B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892118" y="3473678"/>
              <a:ext cx="405553" cy="166597"/>
            </a:xfrm>
            <a:prstGeom prst="ellipse">
              <a:avLst/>
            </a:prstGeom>
            <a:solidFill>
              <a:srgbClr val="C0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68" name="Oval 6">
              <a:extLst>
                <a:ext uri="{FF2B5EF4-FFF2-40B4-BE49-F238E27FC236}">
                  <a16:creationId xmlns:a16="http://schemas.microsoft.com/office/drawing/2014/main" id="{F13D66C4-C9BD-DE35-21B1-D916EC9AA3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8958059" y="3493704"/>
              <a:ext cx="288520" cy="118521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69" name="Freeform 22">
            <a:extLst>
              <a:ext uri="{FF2B5EF4-FFF2-40B4-BE49-F238E27FC236}">
                <a16:creationId xmlns:a16="http://schemas.microsoft.com/office/drawing/2014/main" id="{4EBF5A73-2FFC-CC4F-8138-91152D8300CB}"/>
              </a:ext>
            </a:extLst>
          </p:cNvPr>
          <p:cNvSpPr>
            <a:spLocks/>
          </p:cNvSpPr>
          <p:nvPr/>
        </p:nvSpPr>
        <p:spPr bwMode="auto">
          <a:xfrm rot="14395733" flipV="1">
            <a:off x="6433791" y="5174365"/>
            <a:ext cx="377762" cy="134239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70" name="Line 21">
            <a:extLst>
              <a:ext uri="{FF2B5EF4-FFF2-40B4-BE49-F238E27FC236}">
                <a16:creationId xmlns:a16="http://schemas.microsoft.com/office/drawing/2014/main" id="{6F6EDE94-28E2-5411-3342-75FA79C5BA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7684" y="5371459"/>
            <a:ext cx="1235419" cy="47045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73" name="直方体 27">
            <a:extLst>
              <a:ext uri="{FF2B5EF4-FFF2-40B4-BE49-F238E27FC236}">
                <a16:creationId xmlns:a16="http://schemas.microsoft.com/office/drawing/2014/main" id="{DA65B3FB-4A16-067B-B807-94D890284B3E}"/>
              </a:ext>
            </a:extLst>
          </p:cNvPr>
          <p:cNvSpPr/>
          <p:nvPr/>
        </p:nvSpPr>
        <p:spPr>
          <a:xfrm>
            <a:off x="4375334" y="1512662"/>
            <a:ext cx="814911" cy="786991"/>
          </a:xfrm>
          <a:prstGeom prst="cube">
            <a:avLst>
              <a:gd name="adj" fmla="val 87816"/>
            </a:avLst>
          </a:prstGeom>
          <a:solidFill>
            <a:srgbClr val="FFC0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p:sp>
        <p:nvSpPr>
          <p:cNvPr id="74" name="直方体 27">
            <a:extLst>
              <a:ext uri="{FF2B5EF4-FFF2-40B4-BE49-F238E27FC236}">
                <a16:creationId xmlns:a16="http://schemas.microsoft.com/office/drawing/2014/main" id="{434F97BE-1E67-8852-FC5E-E32A37678095}"/>
              </a:ext>
            </a:extLst>
          </p:cNvPr>
          <p:cNvSpPr/>
          <p:nvPr/>
        </p:nvSpPr>
        <p:spPr>
          <a:xfrm>
            <a:off x="4308601" y="999636"/>
            <a:ext cx="814911" cy="786991"/>
          </a:xfrm>
          <a:prstGeom prst="cube">
            <a:avLst>
              <a:gd name="adj" fmla="val 87816"/>
            </a:avLst>
          </a:prstGeom>
          <a:solidFill>
            <a:srgbClr val="7030A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D016ED-B2DF-3B4F-8763-2259DC02125E}"/>
                  </a:ext>
                </a:extLst>
              </p:cNvPr>
              <p:cNvSpPr txBox="1"/>
              <p:nvPr/>
            </p:nvSpPr>
            <p:spPr>
              <a:xfrm>
                <a:off x="4667510" y="1511829"/>
                <a:ext cx="209994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JP" sz="3048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JP" sz="3048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0D016ED-B2DF-3B4F-8763-2259DC02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510" y="1511829"/>
                <a:ext cx="209994" cy="469039"/>
              </a:xfrm>
              <a:prstGeom prst="rect">
                <a:avLst/>
              </a:prstGeom>
              <a:blipFill>
                <a:blip r:embed="rId6"/>
                <a:stretch>
                  <a:fillRect l="-35294" r="-41176" b="-270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 Box 26">
                <a:extLst>
                  <a:ext uri="{FF2B5EF4-FFF2-40B4-BE49-F238E27FC236}">
                    <a16:creationId xmlns:a16="http://schemas.microsoft.com/office/drawing/2014/main" id="{8D73F3A9-259C-5B4B-AC9A-D9CA5D18F4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0053" y="4939933"/>
                <a:ext cx="641009" cy="513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sSubPr>
                        <m:e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ja-JP" sz="2540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76" name="Text Box 26">
                <a:extLst>
                  <a:ext uri="{FF2B5EF4-FFF2-40B4-BE49-F238E27FC236}">
                    <a16:creationId xmlns:a16="http://schemas.microsoft.com/office/drawing/2014/main" id="{8D73F3A9-259C-5B4B-AC9A-D9CA5D18F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0053" y="4939933"/>
                <a:ext cx="641009" cy="513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A791268-27EE-2B1C-1755-B2002A79E6C1}"/>
                  </a:ext>
                </a:extLst>
              </p:cNvPr>
              <p:cNvSpPr txBox="1"/>
              <p:nvPr/>
            </p:nvSpPr>
            <p:spPr>
              <a:xfrm>
                <a:off x="6257184" y="6142081"/>
                <a:ext cx="423193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JP" sz="3048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JP" sz="3048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A791268-27EE-2B1C-1755-B2002A79E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184" y="6142081"/>
                <a:ext cx="423193" cy="469039"/>
              </a:xfrm>
              <a:prstGeom prst="rect">
                <a:avLst/>
              </a:prstGeom>
              <a:blipFill>
                <a:blip r:embed="rId8"/>
                <a:stretch>
                  <a:fillRect l="-5714" r="-285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26">
                <a:extLst>
                  <a:ext uri="{FF2B5EF4-FFF2-40B4-BE49-F238E27FC236}">
                    <a16:creationId xmlns:a16="http://schemas.microsoft.com/office/drawing/2014/main" id="{6D379396-14E1-517E-B17A-80B04EF15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87385" y="4999977"/>
                <a:ext cx="654346" cy="5139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21920" tIns="60959" rIns="121920" bIns="60959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sSubPr>
                        <m:e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𝜃</m:t>
                          </m:r>
                        </m:e>
                        <m:sub>
                          <m:r>
                            <a:rPr lang="en-US" altLang="ja-JP" sz="2540" i="1">
                              <a:latin typeface="Cambria Math" panose="02040503050406030204" pitchFamily="18" charset="0"/>
                              <a:ea typeface="ＭＳ Ｐゴシック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ja-JP" sz="2540" dirty="0">
                  <a:latin typeface="+mn-lt"/>
                  <a:ea typeface="ＭＳ Ｐゴシック"/>
                </a:endParaRPr>
              </a:p>
            </p:txBody>
          </p:sp>
        </mc:Choice>
        <mc:Fallback xmlns="">
          <p:sp>
            <p:nvSpPr>
              <p:cNvPr id="78" name="Text Box 26">
                <a:extLst>
                  <a:ext uri="{FF2B5EF4-FFF2-40B4-BE49-F238E27FC236}">
                    <a16:creationId xmlns:a16="http://schemas.microsoft.com/office/drawing/2014/main" id="{6D379396-14E1-517E-B17A-80B04EF1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7385" y="4999977"/>
                <a:ext cx="654346" cy="5139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テキスト ボックス 216">
            <a:extLst>
              <a:ext uri="{FF2B5EF4-FFF2-40B4-BE49-F238E27FC236}">
                <a16:creationId xmlns:a16="http://schemas.microsoft.com/office/drawing/2014/main" id="{D5ACB83E-E372-8244-AC67-096353DF084B}"/>
              </a:ext>
            </a:extLst>
          </p:cNvPr>
          <p:cNvSpPr txBox="1"/>
          <p:nvPr/>
        </p:nvSpPr>
        <p:spPr>
          <a:xfrm>
            <a:off x="2934567" y="3566268"/>
            <a:ext cx="2641132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40" dirty="0"/>
              <a:t>chicken</a:t>
            </a:r>
            <a:endParaRPr lang="ja-JP" altLang="en-US" sz="2540" dirty="0"/>
          </a:p>
        </p:txBody>
      </p:sp>
      <p:sp>
        <p:nvSpPr>
          <p:cNvPr id="82" name="テキスト ボックス 216">
            <a:extLst>
              <a:ext uri="{FF2B5EF4-FFF2-40B4-BE49-F238E27FC236}">
                <a16:creationId xmlns:a16="http://schemas.microsoft.com/office/drawing/2014/main" id="{BFE5B434-CFDF-97AA-FBC7-8E36306D2EF7}"/>
              </a:ext>
            </a:extLst>
          </p:cNvPr>
          <p:cNvSpPr txBox="1"/>
          <p:nvPr/>
        </p:nvSpPr>
        <p:spPr>
          <a:xfrm>
            <a:off x="6569470" y="6146758"/>
            <a:ext cx="2641132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40" dirty="0"/>
              <a:t>beef</a:t>
            </a:r>
            <a:endParaRPr lang="ja-JP" altLang="en-US" sz="2540" dirty="0"/>
          </a:p>
        </p:txBody>
      </p:sp>
      <p:sp>
        <p:nvSpPr>
          <p:cNvPr id="83" name="テキスト ボックス 216">
            <a:extLst>
              <a:ext uri="{FF2B5EF4-FFF2-40B4-BE49-F238E27FC236}">
                <a16:creationId xmlns:a16="http://schemas.microsoft.com/office/drawing/2014/main" id="{AF7625A0-979A-D534-91EB-84A8C2CD42BE}"/>
              </a:ext>
            </a:extLst>
          </p:cNvPr>
          <p:cNvSpPr txBox="1"/>
          <p:nvPr/>
        </p:nvSpPr>
        <p:spPr>
          <a:xfrm>
            <a:off x="2688242" y="5913992"/>
            <a:ext cx="2641132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40" dirty="0"/>
              <a:t>fruits</a:t>
            </a:r>
            <a:endParaRPr lang="ja-JP" altLang="en-US" sz="254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BE3389-ABA0-5E10-FF83-6C8611B02063}"/>
              </a:ext>
            </a:extLst>
          </p:cNvPr>
          <p:cNvSpPr txBox="1"/>
          <p:nvPr/>
        </p:nvSpPr>
        <p:spPr>
          <a:xfrm>
            <a:off x="5825895" y="1087971"/>
            <a:ext cx="3360215" cy="48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40" dirty="0"/>
              <a:t>I</a:t>
            </a:r>
            <a:r>
              <a:rPr lang="en-JP" sz="2540" dirty="0"/>
              <a:t>nput feature vectors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2BBAC5-DB2F-B15B-1141-D6ADDB396961}"/>
              </a:ext>
            </a:extLst>
          </p:cNvPr>
          <p:cNvSpPr txBox="1"/>
          <p:nvPr/>
        </p:nvSpPr>
        <p:spPr>
          <a:xfrm>
            <a:off x="6049730" y="1591180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</a:t>
            </a:r>
            <a:r>
              <a:rPr lang="en-JP" sz="2000" dirty="0"/>
              <a:t>utput feature vector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A07930-4409-8B20-B926-568DA624B7C1}"/>
              </a:ext>
            </a:extLst>
          </p:cNvPr>
          <p:cNvSpPr txBox="1"/>
          <p:nvPr/>
        </p:nvSpPr>
        <p:spPr>
          <a:xfrm rot="16200000">
            <a:off x="5473930" y="1651795"/>
            <a:ext cx="138044" cy="7035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JP" sz="4572" dirty="0"/>
              <a:t>}</a:t>
            </a:r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EE1B14C5-534F-0223-980D-01BB5F8C860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23207" y="1475583"/>
            <a:ext cx="523095" cy="231083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C3244054-FEF8-933D-FF07-F6820C5BBF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2630" y="1815216"/>
            <a:ext cx="253763" cy="230065"/>
          </a:xfrm>
          <a:prstGeom prst="bentConnector2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7DB9B3-4A02-F4F3-7C6E-3953D7D5466C}"/>
              </a:ext>
            </a:extLst>
          </p:cNvPr>
          <p:cNvSpPr txBox="1"/>
          <p:nvPr/>
        </p:nvSpPr>
        <p:spPr>
          <a:xfrm>
            <a:off x="4916604" y="1130789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fruits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E0E720-E0B7-27BE-2786-6870B3F9C622}"/>
              </a:ext>
            </a:extLst>
          </p:cNvPr>
          <p:cNvSpPr txBox="1"/>
          <p:nvPr/>
        </p:nvSpPr>
        <p:spPr>
          <a:xfrm>
            <a:off x="5145903" y="15644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beef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19A86-45AC-AD9E-2084-B71EF61AE4D8}"/>
              </a:ext>
            </a:extLst>
          </p:cNvPr>
          <p:cNvSpPr txBox="1"/>
          <p:nvPr/>
        </p:nvSpPr>
        <p:spPr>
          <a:xfrm>
            <a:off x="4474315" y="27014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chicken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75D2B-B211-AD61-26DD-6F4FD1045C1A}"/>
              </a:ext>
            </a:extLst>
          </p:cNvPr>
          <p:cNvSpPr txBox="1"/>
          <p:nvPr/>
        </p:nvSpPr>
        <p:spPr>
          <a:xfrm>
            <a:off x="20635" y="244304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fruits</a:t>
            </a:r>
          </a:p>
        </p:txBody>
      </p:sp>
    </p:spTree>
    <p:extLst>
      <p:ext uri="{BB962C8B-B14F-4D97-AF65-F5344CB8AC3E}">
        <p14:creationId xmlns:p14="http://schemas.microsoft.com/office/powerpoint/2010/main" val="3098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5" grpId="0" animBg="1"/>
      <p:bldP spid="14" grpId="0" animBg="1"/>
      <p:bldP spid="23" grpId="0" animBg="1"/>
      <p:bldP spid="25" grpId="0" animBg="1"/>
      <p:bldP spid="21" grpId="0" animBg="1"/>
      <p:bldP spid="26" grpId="0" animBg="1"/>
      <p:bldP spid="27" grpId="0" animBg="1"/>
      <p:bldP spid="28" grpId="0" animBg="1"/>
      <p:bldP spid="117" grpId="0"/>
      <p:bldP spid="167" grpId="0" animBg="1"/>
      <p:bldP spid="154" grpId="0" animBg="1"/>
      <p:bldP spid="155" grpId="0" animBg="1"/>
      <p:bldP spid="157" grpId="0"/>
      <p:bldP spid="2" grpId="0"/>
      <p:bldP spid="190" grpId="0" animBg="1"/>
      <p:bldP spid="191" grpId="0" animBg="1"/>
      <p:bldP spid="203" grpId="0"/>
      <p:bldP spid="213" grpId="0"/>
      <p:bldP spid="215" grpId="0"/>
      <p:bldP spid="219" grpId="0"/>
      <p:bldP spid="37" grpId="0" animBg="1"/>
      <p:bldP spid="39" grpId="0" animBg="1"/>
      <p:bldP spid="62" grpId="0" animBg="1"/>
      <p:bldP spid="63" grpId="0" animBg="1"/>
      <p:bldP spid="69" grpId="0" animBg="1"/>
      <p:bldP spid="70" grpId="0" animBg="1"/>
      <p:bldP spid="73" grpId="0" animBg="1"/>
      <p:bldP spid="74" grpId="0" animBg="1"/>
      <p:bldP spid="75" grpId="0"/>
      <p:bldP spid="76" grpId="0"/>
      <p:bldP spid="77" grpId="0"/>
      <p:bldP spid="78" grpId="0"/>
      <p:bldP spid="81" grpId="0"/>
      <p:bldP spid="82" grpId="0"/>
      <p:bldP spid="83" grpId="0"/>
      <p:bldP spid="87" grpId="0"/>
      <p:bldP spid="88" grpId="0"/>
      <p:bldP spid="89" grpId="0"/>
      <p:bldP spid="3" grpId="0"/>
      <p:bldP spid="11" grpId="0"/>
      <p:bldP spid="12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81A9-42C2-3805-AA98-7AA11D649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Word-Concept Projection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DCD43-2131-E104-C33D-6F58168AC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0F32-867A-6747-9F61-1D279D77C6A3}" type="datetime1">
              <a:rPr lang="en-JP" smtClean="0"/>
              <a:t>2024/09/05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26B8E-C0BD-1272-98AE-1B74D1B5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0BC55-F36C-75BB-2AED-FF852EFF3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1A93-8D66-304B-9365-CDD2A2B67AD8}" type="slidenum">
              <a:rPr lang="en-JP" smtClean="0"/>
              <a:t>32</a:t>
            </a:fld>
            <a:endParaRPr lang="en-JP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57A503-A753-85CF-FA35-B4D21983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260" y="1463040"/>
            <a:ext cx="4868656" cy="4868656"/>
          </a:xfrm>
          <a:prstGeom prst="rect">
            <a:avLst/>
          </a:prstGeom>
        </p:spPr>
      </p:pic>
      <p:grpSp>
        <p:nvGrpSpPr>
          <p:cNvPr id="10" name="Group 5">
            <a:extLst>
              <a:ext uri="{FF2B5EF4-FFF2-40B4-BE49-F238E27FC236}">
                <a16:creationId xmlns:a16="http://schemas.microsoft.com/office/drawing/2014/main" id="{63C48D61-B877-2689-77FC-4DC6726822F0}"/>
              </a:ext>
            </a:extLst>
          </p:cNvPr>
          <p:cNvGrpSpPr>
            <a:grpSpLocks/>
          </p:cNvGrpSpPr>
          <p:nvPr/>
        </p:nvGrpSpPr>
        <p:grpSpPr bwMode="auto">
          <a:xfrm>
            <a:off x="2208747" y="2115318"/>
            <a:ext cx="1150048" cy="1698310"/>
            <a:chOff x="119" y="2009"/>
            <a:chExt cx="672" cy="1012"/>
          </a:xfrm>
        </p:grpSpPr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B0EE1D69-AA86-0E84-44DC-EE3B3F2404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B3D84FCC-7FCD-8D44-A321-C1056F6B034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843013B3-A0B6-FBB6-DCCF-6DE4FA40791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8F497BBF-72F7-C508-0D03-E5B5D6950D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rgbClr val="00B05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15" name="Line 21">
            <a:extLst>
              <a:ext uri="{FF2B5EF4-FFF2-40B4-BE49-F238E27FC236}">
                <a16:creationId xmlns:a16="http://schemas.microsoft.com/office/drawing/2014/main" id="{06AEAD19-5D22-85A2-1ECC-37876E2FF9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70053" y="2464052"/>
            <a:ext cx="668343" cy="1164029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84271085-E836-F1F0-6B74-34391C6B36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39587" y="2356588"/>
            <a:ext cx="515658" cy="1246143"/>
          </a:xfrm>
          <a:prstGeom prst="line">
            <a:avLst/>
          </a:prstGeom>
          <a:ln>
            <a:solidFill>
              <a:srgbClr val="00B05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grpSp>
        <p:nvGrpSpPr>
          <p:cNvPr id="19" name="Group 5">
            <a:extLst>
              <a:ext uri="{FF2B5EF4-FFF2-40B4-BE49-F238E27FC236}">
                <a16:creationId xmlns:a16="http://schemas.microsoft.com/office/drawing/2014/main" id="{86EBC532-D27D-352B-6138-5D43413A73BB}"/>
              </a:ext>
            </a:extLst>
          </p:cNvPr>
          <p:cNvGrpSpPr>
            <a:grpSpLocks/>
          </p:cNvGrpSpPr>
          <p:nvPr/>
        </p:nvGrpSpPr>
        <p:grpSpPr bwMode="auto">
          <a:xfrm rot="19383348">
            <a:off x="1870442" y="2477196"/>
            <a:ext cx="1150048" cy="1698310"/>
            <a:chOff x="119" y="2009"/>
            <a:chExt cx="672" cy="1012"/>
          </a:xfrm>
        </p:grpSpPr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1F6BBF8F-7654-7C26-9073-4CB1C7FCCB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1" name="Line 7">
              <a:extLst>
                <a:ext uri="{FF2B5EF4-FFF2-40B4-BE49-F238E27FC236}">
                  <a16:creationId xmlns:a16="http://schemas.microsoft.com/office/drawing/2014/main" id="{878DD475-DC8D-C899-0E52-7A7E2CFDC04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2" name="Line 8">
              <a:extLst>
                <a:ext uri="{FF2B5EF4-FFF2-40B4-BE49-F238E27FC236}">
                  <a16:creationId xmlns:a16="http://schemas.microsoft.com/office/drawing/2014/main" id="{21ABF4D0-28AC-88EC-1681-5C8C83D963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3" name="Oval 6">
              <a:extLst>
                <a:ext uri="{FF2B5EF4-FFF2-40B4-BE49-F238E27FC236}">
                  <a16:creationId xmlns:a16="http://schemas.microsoft.com/office/drawing/2014/main" id="{5A2FDA64-DC2B-86A2-BA96-67067229F65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rgbClr val="7030A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24" name="Oval 6">
              <a:extLst>
                <a:ext uri="{FF2B5EF4-FFF2-40B4-BE49-F238E27FC236}">
                  <a16:creationId xmlns:a16="http://schemas.microsoft.com/office/drawing/2014/main" id="{AD9B28E6-7BB4-EC2E-9918-4244B61C51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56" y="2069"/>
              <a:ext cx="182" cy="70"/>
            </a:xfrm>
            <a:prstGeom prst="ellipse">
              <a:avLst/>
            </a:prstGeom>
            <a:solidFill>
              <a:srgbClr val="0070C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5" name="Line 21">
            <a:extLst>
              <a:ext uri="{FF2B5EF4-FFF2-40B4-BE49-F238E27FC236}">
                <a16:creationId xmlns:a16="http://schemas.microsoft.com/office/drawing/2014/main" id="{47C5E7C0-5FB7-27EC-E20A-63FF4001DB2D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2151919" y="2798658"/>
            <a:ext cx="668343" cy="1164029"/>
          </a:xfrm>
          <a:prstGeom prst="line">
            <a:avLst/>
          </a:prstGeom>
          <a:noFill/>
          <a:ln w="127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6" name="Line 21">
            <a:extLst>
              <a:ext uri="{FF2B5EF4-FFF2-40B4-BE49-F238E27FC236}">
                <a16:creationId xmlns:a16="http://schemas.microsoft.com/office/drawing/2014/main" id="{4C1015FE-BF1A-04F3-5AF2-AD4D5EFC4FEA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2301283" y="2718466"/>
            <a:ext cx="515658" cy="1246143"/>
          </a:xfrm>
          <a:prstGeom prst="line">
            <a:avLst/>
          </a:prstGeom>
          <a:ln>
            <a:solidFill>
              <a:srgbClr val="7030A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B27506-0905-BC86-09EE-5A56782084C0}"/>
              </a:ext>
            </a:extLst>
          </p:cNvPr>
          <p:cNvSpPr txBox="1"/>
          <p:nvPr/>
        </p:nvSpPr>
        <p:spPr>
          <a:xfrm rot="19949274">
            <a:off x="1851523" y="1791818"/>
            <a:ext cx="992579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rgbClr val="FF0000"/>
                </a:solidFill>
              </a:rPr>
              <a:t>ad</a:t>
            </a:r>
            <a:r>
              <a:rPr lang="en-JP" sz="2286" dirty="0">
                <a:solidFill>
                  <a:srgbClr val="00B050"/>
                </a:solidFill>
              </a:rPr>
              <a:t>mit</a:t>
            </a:r>
            <a:endParaRPr lang="en-JP" sz="2286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CB2B70-4BEC-98C0-B6B8-706EC8078E12}"/>
              </a:ext>
            </a:extLst>
          </p:cNvPr>
          <p:cNvSpPr txBox="1"/>
          <p:nvPr/>
        </p:nvSpPr>
        <p:spPr>
          <a:xfrm rot="18019084">
            <a:off x="830837" y="2511333"/>
            <a:ext cx="1513556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rgbClr val="FFC000"/>
                </a:solidFill>
              </a:rPr>
              <a:t>re</a:t>
            </a:r>
            <a:r>
              <a:rPr lang="en-JP" sz="2286" dirty="0">
                <a:solidFill>
                  <a:srgbClr val="7030A0"/>
                </a:solidFill>
              </a:rPr>
              <a:t>cog</a:t>
            </a:r>
            <a:r>
              <a:rPr lang="en-JP" sz="2286" dirty="0">
                <a:solidFill>
                  <a:srgbClr val="0070C0"/>
                </a:solidFill>
              </a:rPr>
              <a:t>nize</a:t>
            </a:r>
          </a:p>
        </p:txBody>
      </p:sp>
      <p:sp>
        <p:nvSpPr>
          <p:cNvPr id="29" name="Line 21">
            <a:extLst>
              <a:ext uri="{FF2B5EF4-FFF2-40B4-BE49-F238E27FC236}">
                <a16:creationId xmlns:a16="http://schemas.microsoft.com/office/drawing/2014/main" id="{D2D92797-36B0-19B4-A616-B5AA4D8438A2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2343649" y="2562610"/>
            <a:ext cx="454824" cy="1371175"/>
          </a:xfrm>
          <a:prstGeom prst="line">
            <a:avLst/>
          </a:prstGeom>
          <a:ln>
            <a:solidFill>
              <a:srgbClr val="0070C0"/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2D8A6BB6-0149-D55A-947E-F543C434AE8B}"/>
              </a:ext>
            </a:extLst>
          </p:cNvPr>
          <p:cNvGrpSpPr>
            <a:grpSpLocks/>
          </p:cNvGrpSpPr>
          <p:nvPr/>
        </p:nvGrpSpPr>
        <p:grpSpPr bwMode="auto">
          <a:xfrm rot="16470763">
            <a:off x="2079363" y="3234910"/>
            <a:ext cx="919936" cy="1358496"/>
            <a:chOff x="119" y="2009"/>
            <a:chExt cx="672" cy="1012"/>
          </a:xfrm>
        </p:grpSpPr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6C8F7BA9-7A9C-D693-B240-39988BF5A8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33" name="Line 7">
              <a:extLst>
                <a:ext uri="{FF2B5EF4-FFF2-40B4-BE49-F238E27FC236}">
                  <a16:creationId xmlns:a16="http://schemas.microsoft.com/office/drawing/2014/main" id="{6F4E78EF-D575-3259-61E5-6B607D2E6D9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34" name="Line 8">
              <a:extLst>
                <a:ext uri="{FF2B5EF4-FFF2-40B4-BE49-F238E27FC236}">
                  <a16:creationId xmlns:a16="http://schemas.microsoft.com/office/drawing/2014/main" id="{388E5B02-AD2F-E107-EDF3-081652060A0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35" name="Oval 6">
              <a:extLst>
                <a:ext uri="{FF2B5EF4-FFF2-40B4-BE49-F238E27FC236}">
                  <a16:creationId xmlns:a16="http://schemas.microsoft.com/office/drawing/2014/main" id="{E2F4C95A-06C0-5691-18A2-D99458061F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36" name="Line 21">
            <a:extLst>
              <a:ext uri="{FF2B5EF4-FFF2-40B4-BE49-F238E27FC236}">
                <a16:creationId xmlns:a16="http://schemas.microsoft.com/office/drawing/2014/main" id="{E1CC1147-80C4-6587-640B-23DAE3054FAA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1994677" y="3544064"/>
            <a:ext cx="1022726" cy="49251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37" name="Line 21">
            <a:extLst>
              <a:ext uri="{FF2B5EF4-FFF2-40B4-BE49-F238E27FC236}">
                <a16:creationId xmlns:a16="http://schemas.microsoft.com/office/drawing/2014/main" id="{115C9E79-56BA-2F30-5EC8-F39EDBC7027E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2104189" y="3780761"/>
            <a:ext cx="1000693" cy="240920"/>
          </a:xfrm>
          <a:prstGeom prst="line">
            <a:avLst/>
          </a:prstGeom>
          <a:noFill/>
          <a:ln w="12700">
            <a:solidFill>
              <a:srgbClr val="FFC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513DB5-E799-BB56-D9CE-7E0625E8EE56}"/>
              </a:ext>
            </a:extLst>
          </p:cNvPr>
          <p:cNvSpPr txBox="1"/>
          <p:nvPr/>
        </p:nvSpPr>
        <p:spPr>
          <a:xfrm rot="15563923">
            <a:off x="1062249" y="3805367"/>
            <a:ext cx="1101584" cy="4440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JP" sz="2286" dirty="0">
                <a:solidFill>
                  <a:srgbClr val="FFC000"/>
                </a:solidFill>
              </a:rPr>
              <a:t>ac</a:t>
            </a:r>
            <a:r>
              <a:rPr lang="en-JP" sz="2286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cept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EE57B0-61C6-2C3C-89C4-88E9446A4753}"/>
              </a:ext>
            </a:extLst>
          </p:cNvPr>
          <p:cNvSpPr/>
          <p:nvPr/>
        </p:nvSpPr>
        <p:spPr>
          <a:xfrm>
            <a:off x="1195084" y="1469288"/>
            <a:ext cx="1969794" cy="3149823"/>
          </a:xfrm>
          <a:prstGeom prst="rect">
            <a:avLst/>
          </a:prstGeom>
          <a:solidFill>
            <a:srgbClr val="7030A0">
              <a:alpha val="13587"/>
            </a:srgbClr>
          </a:solidFill>
          <a:ln>
            <a:solidFill>
              <a:schemeClr val="accent1">
                <a:shade val="15000"/>
                <a:alpha val="8024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sz="2286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B9AA23-8265-DC47-04A1-02193C169C2B}"/>
              </a:ext>
            </a:extLst>
          </p:cNvPr>
          <p:cNvSpPr txBox="1"/>
          <p:nvPr/>
        </p:nvSpPr>
        <p:spPr>
          <a:xfrm>
            <a:off x="1116207" y="1396375"/>
            <a:ext cx="1741182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86" dirty="0">
                <a:solidFill>
                  <a:srgbClr val="7030A0"/>
                </a:solidFill>
              </a:rPr>
              <a:t>accept.v.05</a:t>
            </a:r>
            <a:endParaRPr lang="en-JP" sz="2286" dirty="0">
              <a:solidFill>
                <a:srgbClr val="7030A0"/>
              </a:solidFill>
            </a:endParaRPr>
          </a:p>
        </p:txBody>
      </p:sp>
      <p:grpSp>
        <p:nvGrpSpPr>
          <p:cNvPr id="45" name="Group 5">
            <a:extLst>
              <a:ext uri="{FF2B5EF4-FFF2-40B4-BE49-F238E27FC236}">
                <a16:creationId xmlns:a16="http://schemas.microsoft.com/office/drawing/2014/main" id="{5CA4708A-250E-5BEF-7F38-9A7A9766EDD8}"/>
              </a:ext>
            </a:extLst>
          </p:cNvPr>
          <p:cNvGrpSpPr>
            <a:grpSpLocks/>
          </p:cNvGrpSpPr>
          <p:nvPr/>
        </p:nvGrpSpPr>
        <p:grpSpPr bwMode="auto">
          <a:xfrm rot="19383348">
            <a:off x="1556530" y="4989529"/>
            <a:ext cx="1089425" cy="1643477"/>
            <a:chOff x="119" y="2009"/>
            <a:chExt cx="672" cy="1012"/>
          </a:xfrm>
        </p:grpSpPr>
        <p:sp>
          <p:nvSpPr>
            <p:cNvPr id="46" name="Oval 6">
              <a:extLst>
                <a:ext uri="{FF2B5EF4-FFF2-40B4-BE49-F238E27FC236}">
                  <a16:creationId xmlns:a16="http://schemas.microsoft.com/office/drawing/2014/main" id="{F330837B-BC8D-3F15-09E4-93385B8551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88858">
              <a:off x="119" y="2009"/>
              <a:ext cx="457" cy="19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chemeClr val="accent5">
                    <a:lumMod val="40000"/>
                    <a:lumOff val="60000"/>
                  </a:schemeClr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47" name="Line 7">
              <a:extLst>
                <a:ext uri="{FF2B5EF4-FFF2-40B4-BE49-F238E27FC236}">
                  <a16:creationId xmlns:a16="http://schemas.microsoft.com/office/drawing/2014/main" id="{5DDFB2EA-0272-80AF-A0A8-9B6972E212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762420">
              <a:off x="355" y="2110"/>
              <a:ext cx="104" cy="9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48" name="Line 8">
              <a:extLst>
                <a:ext uri="{FF2B5EF4-FFF2-40B4-BE49-F238E27FC236}">
                  <a16:creationId xmlns:a16="http://schemas.microsoft.com/office/drawing/2014/main" id="{EEC17DB6-7CA7-49BC-B822-594960DED3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837580" flipH="1">
              <a:off x="445" y="2088"/>
              <a:ext cx="346" cy="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49" name="Oval 6">
              <a:extLst>
                <a:ext uri="{FF2B5EF4-FFF2-40B4-BE49-F238E27FC236}">
                  <a16:creationId xmlns:a16="http://schemas.microsoft.com/office/drawing/2014/main" id="{158D14A7-4E62-0781-E8BC-B4868A1610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06" y="2046"/>
              <a:ext cx="280" cy="1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  <p:sp>
          <p:nvSpPr>
            <p:cNvPr id="50" name="Oval 6">
              <a:extLst>
                <a:ext uri="{FF2B5EF4-FFF2-40B4-BE49-F238E27FC236}">
                  <a16:creationId xmlns:a16="http://schemas.microsoft.com/office/drawing/2014/main" id="{DC0816F1-E6FA-32CF-9650-D4DD571527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11142">
              <a:off x="256" y="2069"/>
              <a:ext cx="182" cy="7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ctr">
                <a:defRPr/>
              </a:pPr>
              <a:endParaRPr lang="ja-JP" altLang="en-US" sz="2540">
                <a:solidFill>
                  <a:srgbClr val="FFFFCC"/>
                </a:solidFill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51" name="Line 21">
            <a:extLst>
              <a:ext uri="{FF2B5EF4-FFF2-40B4-BE49-F238E27FC236}">
                <a16:creationId xmlns:a16="http://schemas.microsoft.com/office/drawing/2014/main" id="{26B4E29E-69B3-4D28-6DDE-23EC1E266EDF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1921975" y="5197541"/>
            <a:ext cx="459832" cy="1166004"/>
          </a:xfrm>
          <a:prstGeom prst="line">
            <a:avLst/>
          </a:prstGeom>
          <a:noFill/>
          <a:ln w="12700">
            <a:solidFill>
              <a:schemeClr val="accent5">
                <a:lumMod val="7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52" name="Line 21">
            <a:extLst>
              <a:ext uri="{FF2B5EF4-FFF2-40B4-BE49-F238E27FC236}">
                <a16:creationId xmlns:a16="http://schemas.microsoft.com/office/drawing/2014/main" id="{F0939D92-67C8-7F15-D468-FA7CBC3E7ABA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2038728" y="5102438"/>
            <a:ext cx="339660" cy="1260971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53" name="Line 21">
            <a:extLst>
              <a:ext uri="{FF2B5EF4-FFF2-40B4-BE49-F238E27FC236}">
                <a16:creationId xmlns:a16="http://schemas.microsoft.com/office/drawing/2014/main" id="{2FFB701B-94F0-8AF8-3229-94FC355DB059}"/>
              </a:ext>
            </a:extLst>
          </p:cNvPr>
          <p:cNvSpPr>
            <a:spLocks noChangeShapeType="1"/>
          </p:cNvSpPr>
          <p:nvPr/>
        </p:nvSpPr>
        <p:spPr bwMode="auto">
          <a:xfrm rot="19383348" flipH="1" flipV="1">
            <a:off x="2125834" y="5021931"/>
            <a:ext cx="248428" cy="1290657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headEnd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ja-JP" altLang="en-US" sz="2540">
              <a:solidFill>
                <a:prstClr val="black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D016E27-0BEF-486E-F09F-52E2F412066B}"/>
              </a:ext>
            </a:extLst>
          </p:cNvPr>
          <p:cNvSpPr txBox="1"/>
          <p:nvPr/>
        </p:nvSpPr>
        <p:spPr>
          <a:xfrm rot="18484722">
            <a:off x="129007" y="5240842"/>
            <a:ext cx="1741182" cy="44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86" dirty="0">
                <a:solidFill>
                  <a:srgbClr val="7030A0"/>
                </a:solidFill>
              </a:rPr>
              <a:t>accept.v.05</a:t>
            </a:r>
            <a:endParaRPr lang="en-JP" sz="2286" dirty="0">
              <a:solidFill>
                <a:srgbClr val="7030A0"/>
              </a:solidFill>
            </a:endParaRPr>
          </a:p>
        </p:txBody>
      </p:sp>
      <p:sp>
        <p:nvSpPr>
          <p:cNvPr id="55" name="下矢印 190">
            <a:extLst>
              <a:ext uri="{FF2B5EF4-FFF2-40B4-BE49-F238E27FC236}">
                <a16:creationId xmlns:a16="http://schemas.microsoft.com/office/drawing/2014/main" id="{CA973B85-BCEC-7986-EC95-9CD27971D3DD}"/>
              </a:ext>
            </a:extLst>
          </p:cNvPr>
          <p:cNvSpPr/>
          <p:nvPr/>
        </p:nvSpPr>
        <p:spPr>
          <a:xfrm>
            <a:off x="1969727" y="4762647"/>
            <a:ext cx="313474" cy="2732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540"/>
          </a:p>
        </p:txBody>
      </p:sp>
    </p:spTree>
    <p:extLst>
      <p:ext uri="{BB962C8B-B14F-4D97-AF65-F5344CB8AC3E}">
        <p14:creationId xmlns:p14="http://schemas.microsoft.com/office/powerpoint/2010/main" val="2762905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6E0A-0C10-1FE6-6838-87947124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Generation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91CE-ACBE-27C0-C9FB-5498B332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67C61-E752-D043-AD14-C6B5E14875F9}" type="datetime1">
              <a:rPr lang="en-JP" smtClean="0"/>
              <a:t>2024/09/05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C9C76-9C9E-43E4-C0BC-8B7147D5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A1E5F-D014-191A-285B-24F420DA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1A93-8D66-304B-9365-CDD2A2B67AD8}" type="slidenum">
              <a:rPr lang="en-JP" smtClean="0"/>
              <a:t>33</a:t>
            </a:fld>
            <a:endParaRPr lang="en-JP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8D54D-95C3-323D-3908-C1E07A3F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5" b="80451"/>
          <a:stretch/>
        </p:blipFill>
        <p:spPr>
          <a:xfrm>
            <a:off x="160544" y="1400133"/>
            <a:ext cx="4341654" cy="959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38120-777E-D4B1-01B0-5B2CFE18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256"/>
          <a:stretch/>
        </p:blipFill>
        <p:spPr>
          <a:xfrm>
            <a:off x="4976848" y="1512824"/>
            <a:ext cx="3860095" cy="807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7515-A74B-7EDC-BC08-ACD96C65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49" b="52993"/>
          <a:stretch/>
        </p:blipFill>
        <p:spPr>
          <a:xfrm>
            <a:off x="160544" y="2359292"/>
            <a:ext cx="4473838" cy="1347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AEDEB9-7A5E-8AFB-737F-85796695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462" b="27386"/>
          <a:stretch/>
        </p:blipFill>
        <p:spPr>
          <a:xfrm>
            <a:off x="160544" y="3728819"/>
            <a:ext cx="4473838" cy="1234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A6A8A-4D82-9E32-4797-439FA6459C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070"/>
          <a:stretch/>
        </p:blipFill>
        <p:spPr>
          <a:xfrm>
            <a:off x="160544" y="4985247"/>
            <a:ext cx="4473838" cy="1321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3AD2E6-D0E4-8A4E-1000-FFBFBDB2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842" b="61599"/>
          <a:stretch/>
        </p:blipFill>
        <p:spPr>
          <a:xfrm>
            <a:off x="4976848" y="2359292"/>
            <a:ext cx="3860095" cy="9911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810AD1-D528-B72A-498D-D9949644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433" b="38995"/>
          <a:stretch/>
        </p:blipFill>
        <p:spPr>
          <a:xfrm>
            <a:off x="4976848" y="3389673"/>
            <a:ext cx="3860095" cy="1040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9E36D4-605D-A1B0-F5E1-8285BFAB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131"/>
          <a:stretch/>
        </p:blipFill>
        <p:spPr>
          <a:xfrm>
            <a:off x="4976848" y="4558040"/>
            <a:ext cx="3860095" cy="18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6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A59C-66FD-AA97-E816-968B5FE8A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Guidance Ablation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C41B-C4A4-F0D9-2680-BFF4AAFA4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440"/>
            <a:ext cx="3556267" cy="4495387"/>
          </a:xfrm>
        </p:spPr>
        <p:txBody>
          <a:bodyPr/>
          <a:lstStyle/>
          <a:p>
            <a:r>
              <a:rPr lang="en-JP" dirty="0"/>
              <a:t>We want to understand the effect of K.</a:t>
            </a:r>
          </a:p>
          <a:p>
            <a:r>
              <a:rPr lang="en-US" dirty="0"/>
              <a:t>The higher the K, the more positive it becomes.</a:t>
            </a:r>
          </a:p>
          <a:p>
            <a:r>
              <a:rPr lang="en-US" b="1" dirty="0"/>
              <a:t>Conclusion</a:t>
            </a:r>
            <a:r>
              <a:rPr lang="en-US" dirty="0"/>
              <a:t>: K controls the guidance strength.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0424D-6E98-72C3-AA86-23404077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47AF-B252-3B41-B81E-462FCAB31275}" type="datetime1">
              <a:rPr lang="en-JP" smtClean="0"/>
              <a:t>2024/09/05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7A8BF-75A9-4C5B-09E9-17CFF6D9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74600-5989-FE87-421A-63600F2F3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1A93-8D66-304B-9365-CDD2A2B67AD8}" type="slidenum">
              <a:rPr lang="en-JP" smtClean="0"/>
              <a:t>34</a:t>
            </a:fld>
            <a:endParaRPr lang="en-JP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69C41-3B78-18F5-9884-AF2BF5827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917" y="1852023"/>
            <a:ext cx="4330433" cy="43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6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2A0F4-7F42-B316-E7E8-74C3A0CFE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0792-23FE-6A7E-5271-D9ECA07F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Guidance Ablation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B85DF-6E2D-20B9-7CC6-9D2A552BB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440"/>
            <a:ext cx="3556267" cy="4495387"/>
          </a:xfrm>
        </p:spPr>
        <p:txBody>
          <a:bodyPr>
            <a:normAutofit/>
          </a:bodyPr>
          <a:lstStyle/>
          <a:p>
            <a:r>
              <a:rPr lang="en-JP" dirty="0"/>
              <a:t>We want to understand the effect on each language.</a:t>
            </a:r>
          </a:p>
          <a:p>
            <a:r>
              <a:rPr lang="en-US" b="1" dirty="0"/>
              <a:t>Conclusion</a:t>
            </a:r>
            <a:r>
              <a:rPr lang="en-US" dirty="0"/>
              <a:t>: Hindi and Thai are more susceptible to guidance.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4A851-2ACD-8CBB-68BA-6E44423E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47AF-B252-3B41-B81E-462FCAB31275}" type="datetime1">
              <a:rPr lang="en-JP" smtClean="0"/>
              <a:t>2024/09/05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B848-D949-634F-50A3-F14145F89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8D3C-CA3C-4E5B-EE33-FFEE6555B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1A93-8D66-304B-9365-CDD2A2B67AD8}" type="slidenum">
              <a:rPr lang="en-JP" smtClean="0"/>
              <a:t>35</a:t>
            </a:fld>
            <a:endParaRPr lang="en-JP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CD5328-70E2-C371-5DD1-B3C8EEB3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776" y="1898006"/>
            <a:ext cx="4020568" cy="402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7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F5E7-3F02-C5A2-A083-42DB43C97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346D-6234-51FC-8F0F-2AD3C571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Guidance Ablation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25D6D-CC2C-0574-7DAD-17894401D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4440"/>
            <a:ext cx="3556267" cy="4495387"/>
          </a:xfrm>
        </p:spPr>
        <p:txBody>
          <a:bodyPr>
            <a:normAutofit/>
          </a:bodyPr>
          <a:lstStyle/>
          <a:p>
            <a:r>
              <a:rPr lang="en-JP" dirty="0"/>
              <a:t>We want to understand the effect on each model.</a:t>
            </a:r>
          </a:p>
          <a:p>
            <a:r>
              <a:rPr lang="en-US" b="1" dirty="0"/>
              <a:t>Conclusion</a:t>
            </a:r>
            <a:r>
              <a:rPr lang="en-US" dirty="0"/>
              <a:t>: Gemma is the most susceptible, llama has average susceptibility and Phi the lowest.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9E187-8F18-A742-C404-559AFB9E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47AF-B252-3B41-B81E-462FCAB31275}" type="datetime1">
              <a:rPr lang="en-JP" smtClean="0"/>
              <a:t>2024/09/05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28561-92DB-0FAD-A879-D2EF049E7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D7E7-BEA6-E69F-311F-7F53C36D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1A93-8D66-304B-9365-CDD2A2B67AD8}" type="slidenum">
              <a:rPr lang="en-JP" smtClean="0"/>
              <a:t>36</a:t>
            </a:fld>
            <a:endParaRPr lang="en-JP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5798C-9853-9781-23C9-5B398043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085" y="1610731"/>
            <a:ext cx="3924844" cy="47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3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7CC95-91D2-30E1-4630-6E4AB49D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85345-E7CF-7543-8A46-C37F06825097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A83B80-A6E2-3A6D-6648-3A9635CE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8615"/>
            <a:ext cx="7886700" cy="649286"/>
          </a:xfrm>
        </p:spPr>
        <p:txBody>
          <a:bodyPr/>
          <a:lstStyle/>
          <a:p>
            <a:pPr algn="ctr"/>
            <a:r>
              <a:rPr lang="en-US" sz="11500" dirty="0"/>
              <a:t>Thank you!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759EA-AAD9-E4BC-218D-904FD1D2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90C29-4D9C-05A0-BFAC-386DDC64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29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6B5308-6126-A4CE-5518-7C6C57D1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44896-61F1-707C-3C53-957AFCF0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753B3-6C28-74BC-49F0-E7AE8784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762929-66FD-4742-985F-BB563473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Interpretability in Vision</a:t>
            </a:r>
          </a:p>
        </p:txBody>
      </p:sp>
      <p:pic>
        <p:nvPicPr>
          <p:cNvPr id="6146" name="Picture 2" descr="Explore Network Predictions Using Deep Learning Visualization Techniques -  MATLAB &amp; Simulink - MathWorks 日本">
            <a:extLst>
              <a:ext uri="{FF2B5EF4-FFF2-40B4-BE49-F238E27FC236}">
                <a16:creationId xmlns:a16="http://schemas.microsoft.com/office/drawing/2014/main" id="{11168E0E-CF98-C9C5-ADF7-F7F260CA5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439" y="2159461"/>
            <a:ext cx="4872583" cy="418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917902-9C4E-020F-608A-73724387D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 dirty="0"/>
              <a:t> Attribution: Where is the model looking at?</a:t>
            </a:r>
          </a:p>
        </p:txBody>
      </p:sp>
    </p:spTree>
    <p:extLst>
      <p:ext uri="{BB962C8B-B14F-4D97-AF65-F5344CB8AC3E}">
        <p14:creationId xmlns:p14="http://schemas.microsoft.com/office/powerpoint/2010/main" val="213037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6B5308-6126-A4CE-5518-7C6C57D1C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844896-61F1-707C-3C53-957AFCF00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753B3-6C28-74BC-49F0-E7AE8784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762929-66FD-4742-985F-BB563473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Interpretability in Language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917902-9C4E-020F-608A-73724387D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Attribution is limited to classifications.</a:t>
            </a:r>
          </a:p>
        </p:txBody>
      </p:sp>
      <p:pic>
        <p:nvPicPr>
          <p:cNvPr id="8194" name="Picture 2" descr="LLM-Generated Self-Explanations. The main contribution of this recently… |  by Cobus Greyling | Medium">
            <a:extLst>
              <a:ext uri="{FF2B5EF4-FFF2-40B4-BE49-F238E27FC236}">
                <a16:creationId xmlns:a16="http://schemas.microsoft.com/office/drawing/2014/main" id="{7A8832E8-D00E-974D-E7B4-9B3D7E76A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t="18613" r="50000" b="38766"/>
          <a:stretch/>
        </p:blipFill>
        <p:spPr bwMode="auto">
          <a:xfrm>
            <a:off x="1565909" y="2178805"/>
            <a:ext cx="6422622" cy="417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4B408DE-DDC7-3F23-947C-822811406B83}"/>
              </a:ext>
            </a:extLst>
          </p:cNvPr>
          <p:cNvGrpSpPr/>
          <p:nvPr/>
        </p:nvGrpSpPr>
        <p:grpSpPr>
          <a:xfrm>
            <a:off x="1652290" y="3924266"/>
            <a:ext cx="2035243" cy="338554"/>
            <a:chOff x="1652290" y="3924266"/>
            <a:chExt cx="2035243" cy="338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927A4A-2AF1-BCAC-D705-C60004E6A05C}"/>
                </a:ext>
              </a:extLst>
            </p:cNvPr>
            <p:cNvSpPr txBox="1"/>
            <p:nvPr/>
          </p:nvSpPr>
          <p:spPr>
            <a:xfrm>
              <a:off x="1652290" y="3924266"/>
              <a:ext cx="17620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1600" dirty="0"/>
                <a:t>Self-Explanation</a:t>
              </a:r>
            </a:p>
          </p:txBody>
        </p:sp>
        <p:sp>
          <p:nvSpPr>
            <p:cNvPr id="8" name="下矢印 190">
              <a:extLst>
                <a:ext uri="{FF2B5EF4-FFF2-40B4-BE49-F238E27FC236}">
                  <a16:creationId xmlns:a16="http://schemas.microsoft.com/office/drawing/2014/main" id="{700E54DF-388D-AC61-8F78-1E38245422AD}"/>
                </a:ext>
              </a:extLst>
            </p:cNvPr>
            <p:cNvSpPr/>
            <p:nvPr/>
          </p:nvSpPr>
          <p:spPr>
            <a:xfrm rot="16200000">
              <a:off x="3394185" y="3956932"/>
              <a:ext cx="313474" cy="27322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54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A1C1FE-9EF9-C5B3-6AAC-2CC54BE6A072}"/>
              </a:ext>
            </a:extLst>
          </p:cNvPr>
          <p:cNvGrpSpPr/>
          <p:nvPr/>
        </p:nvGrpSpPr>
        <p:grpSpPr>
          <a:xfrm>
            <a:off x="2012612" y="5457315"/>
            <a:ext cx="1553640" cy="338554"/>
            <a:chOff x="2012612" y="5457315"/>
            <a:chExt cx="1553640" cy="3385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CF55E5-BBD5-3C8B-C47A-04235501D786}"/>
                </a:ext>
              </a:extLst>
            </p:cNvPr>
            <p:cNvSpPr txBox="1"/>
            <p:nvPr/>
          </p:nvSpPr>
          <p:spPr>
            <a:xfrm>
              <a:off x="2012612" y="5457315"/>
              <a:ext cx="12346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1600" dirty="0"/>
                <a:t>Attribution</a:t>
              </a:r>
            </a:p>
          </p:txBody>
        </p:sp>
        <p:sp>
          <p:nvSpPr>
            <p:cNvPr id="10" name="下矢印 190">
              <a:extLst>
                <a:ext uri="{FF2B5EF4-FFF2-40B4-BE49-F238E27FC236}">
                  <a16:creationId xmlns:a16="http://schemas.microsoft.com/office/drawing/2014/main" id="{1911B625-5EA2-60E2-9BF2-AABF17431E81}"/>
                </a:ext>
              </a:extLst>
            </p:cNvPr>
            <p:cNvSpPr/>
            <p:nvPr/>
          </p:nvSpPr>
          <p:spPr>
            <a:xfrm rot="16200000">
              <a:off x="3272904" y="5477442"/>
              <a:ext cx="313474" cy="27322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2540"/>
            </a:p>
          </p:txBody>
        </p:sp>
      </p:grpSp>
    </p:spTree>
    <p:extLst>
      <p:ext uri="{BB962C8B-B14F-4D97-AF65-F5344CB8AC3E}">
        <p14:creationId xmlns:p14="http://schemas.microsoft.com/office/powerpoint/2010/main" val="53586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C92C9-DA48-92DE-204D-6B8797AC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13646-BE67-CE3E-9404-FA9141D6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C31B6-BD6B-C238-44FA-603CE83B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D465E1-6032-E7CF-F949-9EE80C79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this 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256404-7AD9-725F-6F57-5054E9344D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 dirty="0"/>
              <a:t> LLM Interpretability is difficult.</a:t>
            </a:r>
          </a:p>
          <a:p>
            <a:r>
              <a:rPr lang="en-JP" dirty="0"/>
              <a:t> We model LLM features as Flag Subspaces.</a:t>
            </a:r>
          </a:p>
          <a:p>
            <a:r>
              <a:rPr lang="en-JP" dirty="0"/>
              <a:t> We are able to better understand and control LLMs with this proposal.</a:t>
            </a:r>
          </a:p>
        </p:txBody>
      </p:sp>
    </p:spTree>
    <p:extLst>
      <p:ext uri="{BB962C8B-B14F-4D97-AF65-F5344CB8AC3E}">
        <p14:creationId xmlns:p14="http://schemas.microsoft.com/office/powerpoint/2010/main" val="245290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2227-98E3-4CCD-8C87-24A7ADA4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9FEAB-0BEA-E808-7C6A-4010FEAC6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0A516-5DAE-DAE5-C951-7268F042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A3E838-89DE-6292-71CE-CF78FBAE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3600" dirty="0"/>
              <a:t>What are  Large Language Models?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A6849-A758-2439-A1FF-0BB4D780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27808"/>
            <a:ext cx="4308327" cy="4550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97531-EDE8-5C55-9FBC-B7519A99E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48" y="1531561"/>
            <a:ext cx="2287855" cy="49315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05B4C8-0796-833D-21CF-88D71C9F8980}"/>
              </a:ext>
            </a:extLst>
          </p:cNvPr>
          <p:cNvSpPr/>
          <p:nvPr/>
        </p:nvSpPr>
        <p:spPr>
          <a:xfrm>
            <a:off x="6789683" y="2322787"/>
            <a:ext cx="1439917" cy="25645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7500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A00D2-B085-E922-7ED2-25FDB482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860B81-18ED-F7EB-15C5-C6BCD765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77C6A-3F58-8CC6-C6BB-11A21080A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175CC-7DB6-FC59-3857-7AEACD36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5459DC-3017-65E3-5152-20294D7D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Decoder Only LLMs</a:t>
            </a:r>
          </a:p>
        </p:txBody>
      </p:sp>
      <p:pic>
        <p:nvPicPr>
          <p:cNvPr id="1026" name="Picture 2" descr="Decoder only Large Language Models (LLM) for text generation - a primer">
            <a:extLst>
              <a:ext uri="{FF2B5EF4-FFF2-40B4-BE49-F238E27FC236}">
                <a16:creationId xmlns:a16="http://schemas.microsoft.com/office/drawing/2014/main" id="{FF1ADE65-FC1B-609B-CEA0-0ED7B0802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40625"/>
            <a:ext cx="7904162" cy="441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ED471A2-7579-E50B-3508-A1E008371E48}"/>
              </a:ext>
            </a:extLst>
          </p:cNvPr>
          <p:cNvSpPr/>
          <p:nvPr/>
        </p:nvSpPr>
        <p:spPr>
          <a:xfrm>
            <a:off x="798786" y="5337145"/>
            <a:ext cx="3394842" cy="9119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B8FAC5-5B0A-A348-11AB-7277121B44B6}"/>
              </a:ext>
            </a:extLst>
          </p:cNvPr>
          <p:cNvSpPr/>
          <p:nvPr/>
        </p:nvSpPr>
        <p:spPr>
          <a:xfrm>
            <a:off x="4417629" y="1640625"/>
            <a:ext cx="3394842" cy="84608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73695-7F5C-F5CF-8C6A-B6FF2F272804}"/>
              </a:ext>
            </a:extLst>
          </p:cNvPr>
          <p:cNvSpPr txBox="1"/>
          <p:nvPr/>
        </p:nvSpPr>
        <p:spPr>
          <a:xfrm>
            <a:off x="1465832" y="5032709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DB33B-4DE4-99BF-165C-1E219D1F4C29}"/>
              </a:ext>
            </a:extLst>
          </p:cNvPr>
          <p:cNvSpPr txBox="1"/>
          <p:nvPr/>
        </p:nvSpPr>
        <p:spPr>
          <a:xfrm>
            <a:off x="2483608" y="504526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BFB1C-2035-AB9A-4FFE-5B571673A733}"/>
              </a:ext>
            </a:extLst>
          </p:cNvPr>
          <p:cNvSpPr txBox="1"/>
          <p:nvPr/>
        </p:nvSpPr>
        <p:spPr>
          <a:xfrm>
            <a:off x="3545917" y="5055446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fox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2FF1B-3319-196C-6872-B19700007006}"/>
              </a:ext>
            </a:extLst>
          </p:cNvPr>
          <p:cNvSpPr txBox="1"/>
          <p:nvPr/>
        </p:nvSpPr>
        <p:spPr>
          <a:xfrm>
            <a:off x="4572000" y="22300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jump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603C8D-AAD8-A81E-462E-1D91409B36E2}"/>
              </a:ext>
            </a:extLst>
          </p:cNvPr>
          <p:cNvSpPr txBox="1"/>
          <p:nvPr/>
        </p:nvSpPr>
        <p:spPr>
          <a:xfrm>
            <a:off x="5616011" y="221299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92EC8-7B2B-BBDC-318E-379CEFF025FE}"/>
              </a:ext>
            </a:extLst>
          </p:cNvPr>
          <p:cNvSpPr txBox="1"/>
          <p:nvPr/>
        </p:nvSpPr>
        <p:spPr>
          <a:xfrm>
            <a:off x="6693966" y="223008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over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428D1-F77B-FDB2-E207-0B8EFDAA1673}"/>
              </a:ext>
            </a:extLst>
          </p:cNvPr>
          <p:cNvSpPr txBox="1"/>
          <p:nvPr/>
        </p:nvSpPr>
        <p:spPr>
          <a:xfrm>
            <a:off x="7740779" y="223008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him</a:t>
            </a:r>
          </a:p>
        </p:txBody>
      </p:sp>
    </p:spTree>
    <p:extLst>
      <p:ext uri="{BB962C8B-B14F-4D97-AF65-F5344CB8AC3E}">
        <p14:creationId xmlns:p14="http://schemas.microsoft.com/office/powerpoint/2010/main" val="37568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13642-AE04-F67C-DF2C-9225D9F23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E809C-7F44-B8F6-7F99-29AD96448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September 5, 2024</a:t>
            </a:fld>
            <a:endParaRPr kumimoji="1" lang="ja-JP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B2F7D8-8401-E65D-6311-CDAC16E3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40850-7474-F81B-20DF-2D82FDD7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B99376-CD9C-9D61-8B0F-E4773AF34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What is Tokenization?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E07C2D-A49A-DC19-BFF5-E04CF3AE77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 dirty="0"/>
              <a:t> How computers process text?</a:t>
            </a:r>
          </a:p>
        </p:txBody>
      </p:sp>
      <p:pic>
        <p:nvPicPr>
          <p:cNvPr id="2050" name="Picture 2" descr="How to memorize the ASCII table">
            <a:extLst>
              <a:ext uri="{FF2B5EF4-FFF2-40B4-BE49-F238E27FC236}">
                <a16:creationId xmlns:a16="http://schemas.microsoft.com/office/drawing/2014/main" id="{85B6E4EC-CCD3-32A4-C52A-72D62010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3" y="2193809"/>
            <a:ext cx="8345215" cy="398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1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源真ゴシックP">
      <a:majorFont>
        <a:latin typeface="源真ゴシックP Medium"/>
        <a:ea typeface="源真ゴシックP Medium"/>
        <a:cs typeface=""/>
      </a:majorFont>
      <a:minorFont>
        <a:latin typeface="源真ゴシックP Regular"/>
        <a:ea typeface="源真ゴシックP Regular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vlab_template_源真ゴシックP.potx" id="{B1FEE04A-6773-45F9-95ED-3ED02D3870BA}" vid="{F3C12582-4529-4740-8CFC-EF0B438103D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13756</TotalTime>
  <Words>762</Words>
  <Application>Microsoft Macintosh PowerPoint</Application>
  <PresentationFormat>On-screen Show (4:3)</PresentationFormat>
  <Paragraphs>296</Paragraphs>
  <Slides>37</Slides>
  <Notes>8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Cambria Math</vt:lpstr>
      <vt:lpstr>Calibri</vt:lpstr>
      <vt:lpstr>Wingdings</vt:lpstr>
      <vt:lpstr>游ゴシック</vt:lpstr>
      <vt:lpstr>源真ゴシックP Regular</vt:lpstr>
      <vt:lpstr>ＭＳ Ｐゴシック</vt:lpstr>
      <vt:lpstr>Arial</vt:lpstr>
      <vt:lpstr>Office テーマ</vt:lpstr>
      <vt:lpstr>Flag Representation Hypothesis</vt:lpstr>
      <vt:lpstr>Interpretability</vt:lpstr>
      <vt:lpstr>Interpretability</vt:lpstr>
      <vt:lpstr>Interpretability in Vision</vt:lpstr>
      <vt:lpstr>Interpretability in Language</vt:lpstr>
      <vt:lpstr>What is this Research</vt:lpstr>
      <vt:lpstr>What are  Large Language Models?</vt:lpstr>
      <vt:lpstr>Decoder Only LLMs</vt:lpstr>
      <vt:lpstr>What is Tokenization?</vt:lpstr>
      <vt:lpstr>What is Tokenization?</vt:lpstr>
      <vt:lpstr>What is Tokenization?</vt:lpstr>
      <vt:lpstr>What is Tokenization?</vt:lpstr>
      <vt:lpstr>What is Tokenization?</vt:lpstr>
      <vt:lpstr>What is Tokenization?</vt:lpstr>
      <vt:lpstr>What is Tokenization?</vt:lpstr>
      <vt:lpstr>Embedding\Unembedding Matrices</vt:lpstr>
      <vt:lpstr>What is Tokenization?</vt:lpstr>
      <vt:lpstr>Next token prediction</vt:lpstr>
      <vt:lpstr>What is Tokenization?</vt:lpstr>
      <vt:lpstr>What these vectors represent?</vt:lpstr>
      <vt:lpstr>Token Vectors have meaning</vt:lpstr>
      <vt:lpstr>Linear Representation Hypothesis</vt:lpstr>
      <vt:lpstr>Limitations of LRH</vt:lpstr>
      <vt:lpstr>Limitations of LRH</vt:lpstr>
      <vt:lpstr>Our Hypothesis</vt:lpstr>
      <vt:lpstr>Problem: We need to keep order.</vt:lpstr>
      <vt:lpstr>How to make subspaces with order?</vt:lpstr>
      <vt:lpstr>PowerPoint Presentation</vt:lpstr>
      <vt:lpstr>Concept Probing</vt:lpstr>
      <vt:lpstr>PowerPoint Presentation</vt:lpstr>
      <vt:lpstr>PowerPoint Presentation</vt:lpstr>
      <vt:lpstr>Word-Concept Projection</vt:lpstr>
      <vt:lpstr>Generation Results</vt:lpstr>
      <vt:lpstr>Guidance Ablation</vt:lpstr>
      <vt:lpstr>Guidance Ablation</vt:lpstr>
      <vt:lpstr>Guidance Ablation</vt:lpstr>
      <vt:lpstr>Thank you!</vt:lpstr>
    </vt:vector>
  </TitlesOfParts>
  <Company>筑波大学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文字構造を考慮した 深層学習によるテキスト画像の超解像</dc:title>
  <dc:creator>中畝 志門</dc:creator>
  <cp:lastModifiedBy>Pedro Henrique Vaz Valois</cp:lastModifiedBy>
  <cp:revision>26</cp:revision>
  <cp:lastPrinted>2018-01-26T09:09:22Z</cp:lastPrinted>
  <dcterms:created xsi:type="dcterms:W3CDTF">2021-07-27T06:48:29Z</dcterms:created>
  <dcterms:modified xsi:type="dcterms:W3CDTF">2024-09-05T06:55:05Z</dcterms:modified>
</cp:coreProperties>
</file>